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4" r:id="rId3"/>
    <p:sldId id="257" r:id="rId4"/>
    <p:sldId id="275" r:id="rId5"/>
    <p:sldId id="277" r:id="rId6"/>
    <p:sldId id="276" r:id="rId7"/>
    <p:sldId id="278" r:id="rId8"/>
    <p:sldId id="297" r:id="rId9"/>
    <p:sldId id="294" r:id="rId10"/>
    <p:sldId id="295" r:id="rId11"/>
    <p:sldId id="258" r:id="rId12"/>
    <p:sldId id="260" r:id="rId13"/>
    <p:sldId id="286" r:id="rId14"/>
    <p:sldId id="287" r:id="rId15"/>
    <p:sldId id="288" r:id="rId16"/>
    <p:sldId id="289" r:id="rId17"/>
    <p:sldId id="290" r:id="rId18"/>
    <p:sldId id="291" r:id="rId19"/>
    <p:sldId id="292" r:id="rId20"/>
    <p:sldId id="272" r:id="rId21"/>
    <p:sldId id="273" r:id="rId22"/>
    <p:sldId id="284" r:id="rId23"/>
    <p:sldId id="285" r:id="rId24"/>
    <p:sldId id="280" r:id="rId25"/>
    <p:sldId id="281" r:id="rId26"/>
    <p:sldId id="293" r:id="rId27"/>
    <p:sldId id="283" r:id="rId28"/>
    <p:sldId id="282" r:id="rId29"/>
    <p:sldId id="296"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4660"/>
  </p:normalViewPr>
  <p:slideViewPr>
    <p:cSldViewPr snapToGrid="0">
      <p:cViewPr varScale="1">
        <p:scale>
          <a:sx n="86" d="100"/>
          <a:sy n="86" d="100"/>
        </p:scale>
        <p:origin x="562"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12/1/2017</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12/1/2017</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12/1/2017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12/1/2017</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12/1/2017</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9517D-2ABB-4FF3-9159-25D72D787436}"/>
              </a:ext>
            </a:extLst>
          </p:cNvPr>
          <p:cNvSpPr>
            <a:spLocks noGrp="1"/>
          </p:cNvSpPr>
          <p:nvPr>
            <p:ph type="ctrTitle"/>
          </p:nvPr>
        </p:nvSpPr>
        <p:spPr/>
        <p:txBody>
          <a:bodyPr/>
          <a:lstStyle/>
          <a:p>
            <a:r>
              <a:rPr lang="en-US" dirty="0"/>
              <a:t>World Refugee Forecast</a:t>
            </a:r>
          </a:p>
        </p:txBody>
      </p:sp>
      <p:sp>
        <p:nvSpPr>
          <p:cNvPr id="3" name="Subtitle 2">
            <a:extLst>
              <a:ext uri="{FF2B5EF4-FFF2-40B4-BE49-F238E27FC236}">
                <a16:creationId xmlns:a16="http://schemas.microsoft.com/office/drawing/2014/main" id="{F581D10B-4057-43C3-8D08-71BBE003564A}"/>
              </a:ext>
            </a:extLst>
          </p:cNvPr>
          <p:cNvSpPr>
            <a:spLocks noGrp="1"/>
          </p:cNvSpPr>
          <p:nvPr>
            <p:ph type="subTitle" idx="1"/>
          </p:nvPr>
        </p:nvSpPr>
        <p:spPr/>
        <p:txBody>
          <a:bodyPr/>
          <a:lstStyle/>
          <a:p>
            <a:r>
              <a:rPr lang="en-US" dirty="0"/>
              <a:t>Nathaniel Arnold | Ashley Overman | Basheer </a:t>
            </a:r>
            <a:r>
              <a:rPr lang="en-US" dirty="0" err="1"/>
              <a:t>Eljabaly</a:t>
            </a:r>
            <a:r>
              <a:rPr lang="en-US" dirty="0"/>
              <a:t> | Rishi Khanna</a:t>
            </a:r>
          </a:p>
        </p:txBody>
      </p:sp>
    </p:spTree>
    <p:extLst>
      <p:ext uri="{BB962C8B-B14F-4D97-AF65-F5344CB8AC3E}">
        <p14:creationId xmlns:p14="http://schemas.microsoft.com/office/powerpoint/2010/main" val="2884457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772320-E492-45A4-A6F6-1F2D95EDCC51}"/>
              </a:ext>
            </a:extLst>
          </p:cNvPr>
          <p:cNvSpPr>
            <a:spLocks noGrp="1"/>
          </p:cNvSpPr>
          <p:nvPr>
            <p:ph type="title"/>
          </p:nvPr>
        </p:nvSpPr>
        <p:spPr/>
        <p:txBody>
          <a:bodyPr/>
          <a:lstStyle/>
          <a:p>
            <a:r>
              <a:rPr lang="en-US" dirty="0"/>
              <a:t>Centroid analysis: 2015</a:t>
            </a:r>
          </a:p>
        </p:txBody>
      </p:sp>
      <p:pic>
        <p:nvPicPr>
          <p:cNvPr id="6" name="Picture 5">
            <a:extLst>
              <a:ext uri="{FF2B5EF4-FFF2-40B4-BE49-F238E27FC236}">
                <a16:creationId xmlns:a16="http://schemas.microsoft.com/office/drawing/2014/main" id="{5B942EC7-9971-40CA-9852-399CE2AF76BF}"/>
              </a:ext>
            </a:extLst>
          </p:cNvPr>
          <p:cNvPicPr>
            <a:picLocks noChangeAspect="1"/>
          </p:cNvPicPr>
          <p:nvPr/>
        </p:nvPicPr>
        <p:blipFill>
          <a:blip r:embed="rId2"/>
          <a:stretch>
            <a:fillRect/>
          </a:stretch>
        </p:blipFill>
        <p:spPr>
          <a:xfrm>
            <a:off x="2402158" y="2101878"/>
            <a:ext cx="7377087" cy="4311676"/>
          </a:xfrm>
          <a:prstGeom prst="rect">
            <a:avLst/>
          </a:prstGeom>
        </p:spPr>
      </p:pic>
      <p:sp>
        <p:nvSpPr>
          <p:cNvPr id="7" name="TextBox 6">
            <a:extLst>
              <a:ext uri="{FF2B5EF4-FFF2-40B4-BE49-F238E27FC236}">
                <a16:creationId xmlns:a16="http://schemas.microsoft.com/office/drawing/2014/main" id="{43D51B86-6C22-472A-93BC-A82BAF88F3C4}"/>
              </a:ext>
            </a:extLst>
          </p:cNvPr>
          <p:cNvSpPr txBox="1"/>
          <p:nvPr/>
        </p:nvSpPr>
        <p:spPr>
          <a:xfrm>
            <a:off x="8123065" y="5628442"/>
            <a:ext cx="2547891" cy="369332"/>
          </a:xfrm>
          <a:prstGeom prst="rect">
            <a:avLst/>
          </a:prstGeom>
          <a:noFill/>
        </p:spPr>
        <p:txBody>
          <a:bodyPr wrap="square" rtlCol="0">
            <a:spAutoFit/>
          </a:bodyPr>
          <a:lstStyle/>
          <a:p>
            <a:r>
              <a:rPr lang="en-US" dirty="0"/>
              <a:t>Afghanistan</a:t>
            </a:r>
          </a:p>
        </p:txBody>
      </p:sp>
      <p:sp>
        <p:nvSpPr>
          <p:cNvPr id="8" name="TextBox 7">
            <a:extLst>
              <a:ext uri="{FF2B5EF4-FFF2-40B4-BE49-F238E27FC236}">
                <a16:creationId xmlns:a16="http://schemas.microsoft.com/office/drawing/2014/main" id="{A84C1E44-E7D0-48D4-A4ED-FD22BB8821E7}"/>
              </a:ext>
            </a:extLst>
          </p:cNvPr>
          <p:cNvSpPr txBox="1"/>
          <p:nvPr/>
        </p:nvSpPr>
        <p:spPr>
          <a:xfrm>
            <a:off x="6677488" y="5619564"/>
            <a:ext cx="2547891" cy="369332"/>
          </a:xfrm>
          <a:prstGeom prst="rect">
            <a:avLst/>
          </a:prstGeom>
          <a:noFill/>
        </p:spPr>
        <p:txBody>
          <a:bodyPr wrap="square" rtlCol="0">
            <a:spAutoFit/>
          </a:bodyPr>
          <a:lstStyle/>
          <a:p>
            <a:r>
              <a:rPr lang="en-US" dirty="0"/>
              <a:t>Iraq</a:t>
            </a:r>
          </a:p>
        </p:txBody>
      </p:sp>
      <p:sp>
        <p:nvSpPr>
          <p:cNvPr id="9" name="TextBox 8">
            <a:extLst>
              <a:ext uri="{FF2B5EF4-FFF2-40B4-BE49-F238E27FC236}">
                <a16:creationId xmlns:a16="http://schemas.microsoft.com/office/drawing/2014/main" id="{85D5DC02-FC1B-4B5E-ABD7-A6D0686E1C2C}"/>
              </a:ext>
            </a:extLst>
          </p:cNvPr>
          <p:cNvSpPr txBox="1"/>
          <p:nvPr/>
        </p:nvSpPr>
        <p:spPr>
          <a:xfrm>
            <a:off x="6038054" y="5461532"/>
            <a:ext cx="2547891" cy="369332"/>
          </a:xfrm>
          <a:prstGeom prst="rect">
            <a:avLst/>
          </a:prstGeom>
          <a:noFill/>
        </p:spPr>
        <p:txBody>
          <a:bodyPr wrap="square" rtlCol="0">
            <a:spAutoFit/>
          </a:bodyPr>
          <a:lstStyle/>
          <a:p>
            <a:r>
              <a:rPr lang="en-US" dirty="0"/>
              <a:t>Syria</a:t>
            </a:r>
          </a:p>
        </p:txBody>
      </p:sp>
      <p:sp>
        <p:nvSpPr>
          <p:cNvPr id="10" name="TextBox 9">
            <a:extLst>
              <a:ext uri="{FF2B5EF4-FFF2-40B4-BE49-F238E27FC236}">
                <a16:creationId xmlns:a16="http://schemas.microsoft.com/office/drawing/2014/main" id="{247A5C75-0FEE-44A1-B9BE-7B0994AEE9E3}"/>
              </a:ext>
            </a:extLst>
          </p:cNvPr>
          <p:cNvSpPr txBox="1"/>
          <p:nvPr/>
        </p:nvSpPr>
        <p:spPr>
          <a:xfrm>
            <a:off x="4758433" y="4715508"/>
            <a:ext cx="2547891" cy="369332"/>
          </a:xfrm>
          <a:prstGeom prst="rect">
            <a:avLst/>
          </a:prstGeom>
          <a:noFill/>
        </p:spPr>
        <p:txBody>
          <a:bodyPr wrap="square" rtlCol="0">
            <a:spAutoFit/>
          </a:bodyPr>
          <a:lstStyle/>
          <a:p>
            <a:r>
              <a:rPr lang="en-US" dirty="0"/>
              <a:t>Serbia</a:t>
            </a:r>
          </a:p>
        </p:txBody>
      </p:sp>
      <p:sp>
        <p:nvSpPr>
          <p:cNvPr id="11" name="TextBox 10">
            <a:extLst>
              <a:ext uri="{FF2B5EF4-FFF2-40B4-BE49-F238E27FC236}">
                <a16:creationId xmlns:a16="http://schemas.microsoft.com/office/drawing/2014/main" id="{7E77BEF9-7E3A-4CAD-AD75-4AF0DCE80ED7}"/>
              </a:ext>
            </a:extLst>
          </p:cNvPr>
          <p:cNvSpPr txBox="1"/>
          <p:nvPr/>
        </p:nvSpPr>
        <p:spPr>
          <a:xfrm>
            <a:off x="3648723" y="3932774"/>
            <a:ext cx="2547891" cy="369332"/>
          </a:xfrm>
          <a:prstGeom prst="rect">
            <a:avLst/>
          </a:prstGeom>
          <a:noFill/>
        </p:spPr>
        <p:txBody>
          <a:bodyPr wrap="square" rtlCol="0">
            <a:spAutoFit/>
          </a:bodyPr>
          <a:lstStyle/>
          <a:p>
            <a:r>
              <a:rPr lang="en-US" dirty="0"/>
              <a:t>Germany</a:t>
            </a:r>
          </a:p>
        </p:txBody>
      </p:sp>
      <p:sp>
        <p:nvSpPr>
          <p:cNvPr id="12" name="TextBox 11">
            <a:extLst>
              <a:ext uri="{FF2B5EF4-FFF2-40B4-BE49-F238E27FC236}">
                <a16:creationId xmlns:a16="http://schemas.microsoft.com/office/drawing/2014/main" id="{7A3A344B-9B69-43F5-A3C9-F9BB82D0891D}"/>
              </a:ext>
            </a:extLst>
          </p:cNvPr>
          <p:cNvSpPr txBox="1"/>
          <p:nvPr/>
        </p:nvSpPr>
        <p:spPr>
          <a:xfrm>
            <a:off x="4003829" y="3115687"/>
            <a:ext cx="2547891" cy="369332"/>
          </a:xfrm>
          <a:prstGeom prst="rect">
            <a:avLst/>
          </a:prstGeom>
          <a:noFill/>
        </p:spPr>
        <p:txBody>
          <a:bodyPr wrap="square" rtlCol="0">
            <a:spAutoFit/>
          </a:bodyPr>
          <a:lstStyle/>
          <a:p>
            <a:r>
              <a:rPr lang="en-US" dirty="0"/>
              <a:t>Sweden</a:t>
            </a:r>
          </a:p>
        </p:txBody>
      </p:sp>
      <p:sp>
        <p:nvSpPr>
          <p:cNvPr id="13" name="TextBox 12">
            <a:extLst>
              <a:ext uri="{FF2B5EF4-FFF2-40B4-BE49-F238E27FC236}">
                <a16:creationId xmlns:a16="http://schemas.microsoft.com/office/drawing/2014/main" id="{CAD8A617-BABC-4C19-9166-4180713E3475}"/>
              </a:ext>
            </a:extLst>
          </p:cNvPr>
          <p:cNvSpPr txBox="1"/>
          <p:nvPr/>
        </p:nvSpPr>
        <p:spPr>
          <a:xfrm>
            <a:off x="5015884" y="2948777"/>
            <a:ext cx="2547891" cy="369332"/>
          </a:xfrm>
          <a:prstGeom prst="rect">
            <a:avLst/>
          </a:prstGeom>
          <a:noFill/>
        </p:spPr>
        <p:txBody>
          <a:bodyPr wrap="square" rtlCol="0">
            <a:spAutoFit/>
          </a:bodyPr>
          <a:lstStyle/>
          <a:p>
            <a:r>
              <a:rPr lang="en-US" dirty="0"/>
              <a:t>Finland</a:t>
            </a:r>
          </a:p>
        </p:txBody>
      </p:sp>
    </p:spTree>
    <p:extLst>
      <p:ext uri="{BB962C8B-B14F-4D97-AF65-F5344CB8AC3E}">
        <p14:creationId xmlns:p14="http://schemas.microsoft.com/office/powerpoint/2010/main" val="276697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976EA-3FC2-4A56-B0A1-C72E015332CF}"/>
              </a:ext>
            </a:extLst>
          </p:cNvPr>
          <p:cNvSpPr>
            <a:spLocks noGrp="1"/>
          </p:cNvSpPr>
          <p:nvPr>
            <p:ph type="title"/>
          </p:nvPr>
        </p:nvSpPr>
        <p:spPr/>
        <p:txBody>
          <a:bodyPr/>
          <a:lstStyle/>
          <a:p>
            <a:r>
              <a:rPr lang="en-US" dirty="0"/>
              <a:t>Divergence of mean </a:t>
            </a:r>
          </a:p>
        </p:txBody>
      </p:sp>
      <p:sp>
        <p:nvSpPr>
          <p:cNvPr id="3" name="Content Placeholder 2">
            <a:extLst>
              <a:ext uri="{FF2B5EF4-FFF2-40B4-BE49-F238E27FC236}">
                <a16:creationId xmlns:a16="http://schemas.microsoft.com/office/drawing/2014/main" id="{1C062FC3-97BD-49DF-A66B-14E8D7ABA5B8}"/>
              </a:ext>
            </a:extLst>
          </p:cNvPr>
          <p:cNvSpPr>
            <a:spLocks noGrp="1"/>
          </p:cNvSpPr>
          <p:nvPr>
            <p:ph idx="1"/>
          </p:nvPr>
        </p:nvSpPr>
        <p:spPr/>
        <p:txBody>
          <a:bodyPr/>
          <a:lstStyle/>
          <a:p>
            <a:r>
              <a:rPr lang="en-US" dirty="0"/>
              <a:t>Best displayed with density plots and indicator lines for mean, median and standard deviation</a:t>
            </a:r>
          </a:p>
          <a:p>
            <a:r>
              <a:rPr lang="en-US" dirty="0"/>
              <a:t>In almost all countries chosen, the mean is greater than the median</a:t>
            </a:r>
          </a:p>
          <a:p>
            <a:pPr lvl="1"/>
            <a:r>
              <a:rPr lang="en-US" dirty="0"/>
              <a:t>Indicates right skewed data</a:t>
            </a:r>
          </a:p>
          <a:p>
            <a:pPr lvl="1"/>
            <a:r>
              <a:rPr lang="en-US" dirty="0"/>
              <a:t>Outliers to the right of the data </a:t>
            </a:r>
          </a:p>
        </p:txBody>
      </p:sp>
    </p:spTree>
    <p:extLst>
      <p:ext uri="{BB962C8B-B14F-4D97-AF65-F5344CB8AC3E}">
        <p14:creationId xmlns:p14="http://schemas.microsoft.com/office/powerpoint/2010/main" val="722692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3DB2-32A8-40A6-A377-145DEFEF7064}"/>
              </a:ext>
            </a:extLst>
          </p:cNvPr>
          <p:cNvSpPr>
            <a:spLocks noGrp="1"/>
          </p:cNvSpPr>
          <p:nvPr>
            <p:ph type="title"/>
          </p:nvPr>
        </p:nvSpPr>
        <p:spPr/>
        <p:txBody>
          <a:bodyPr/>
          <a:lstStyle/>
          <a:p>
            <a:r>
              <a:rPr lang="en-US" dirty="0"/>
              <a:t>								Divergence of mean</a:t>
            </a:r>
            <a:br>
              <a:rPr lang="en-US" dirty="0"/>
            </a:br>
            <a:r>
              <a:rPr lang="en-US" dirty="0"/>
              <a:t>	Afghanistan								 			</a:t>
            </a:r>
            <a:r>
              <a:rPr lang="en-US" dirty="0" err="1"/>
              <a:t>iraq</a:t>
            </a:r>
            <a:endParaRPr lang="en-US" dirty="0"/>
          </a:p>
        </p:txBody>
      </p:sp>
      <p:pic>
        <p:nvPicPr>
          <p:cNvPr id="3" name="Picture 2">
            <a:extLst>
              <a:ext uri="{FF2B5EF4-FFF2-40B4-BE49-F238E27FC236}">
                <a16:creationId xmlns:a16="http://schemas.microsoft.com/office/drawing/2014/main" id="{6181251F-2572-4576-A97D-DFC0CBDAEADA}"/>
              </a:ext>
            </a:extLst>
          </p:cNvPr>
          <p:cNvPicPr>
            <a:picLocks noChangeAspect="1"/>
          </p:cNvPicPr>
          <p:nvPr/>
        </p:nvPicPr>
        <p:blipFill rotWithShape="1">
          <a:blip r:embed="rId2"/>
          <a:srcRect l="23664" t="27314" r="33884" b="36828"/>
          <a:stretch/>
        </p:blipFill>
        <p:spPr>
          <a:xfrm>
            <a:off x="292963" y="2680895"/>
            <a:ext cx="5175680" cy="2459115"/>
          </a:xfrm>
          <a:prstGeom prst="rect">
            <a:avLst/>
          </a:prstGeom>
        </p:spPr>
      </p:pic>
      <p:pic>
        <p:nvPicPr>
          <p:cNvPr id="4" name="Picture 3">
            <a:extLst>
              <a:ext uri="{FF2B5EF4-FFF2-40B4-BE49-F238E27FC236}">
                <a16:creationId xmlns:a16="http://schemas.microsoft.com/office/drawing/2014/main" id="{EC1A1123-47C9-4B10-BDD0-0651E50174D6}"/>
              </a:ext>
            </a:extLst>
          </p:cNvPr>
          <p:cNvPicPr>
            <a:picLocks noChangeAspect="1"/>
          </p:cNvPicPr>
          <p:nvPr/>
        </p:nvPicPr>
        <p:blipFill rotWithShape="1">
          <a:blip r:embed="rId3"/>
          <a:srcRect l="23010" t="35599" r="34538" b="28543"/>
          <a:stretch/>
        </p:blipFill>
        <p:spPr>
          <a:xfrm>
            <a:off x="6365909" y="2680895"/>
            <a:ext cx="5175680" cy="2459115"/>
          </a:xfrm>
          <a:prstGeom prst="rect">
            <a:avLst/>
          </a:prstGeom>
        </p:spPr>
      </p:pic>
      <p:sp>
        <p:nvSpPr>
          <p:cNvPr id="5" name="Content Placeholder 2">
            <a:extLst>
              <a:ext uri="{FF2B5EF4-FFF2-40B4-BE49-F238E27FC236}">
                <a16:creationId xmlns:a16="http://schemas.microsoft.com/office/drawing/2014/main" id="{3DF7E44B-058B-4DB6-8950-A1A0D93AD83E}"/>
              </a:ext>
            </a:extLst>
          </p:cNvPr>
          <p:cNvSpPr txBox="1">
            <a:spLocks/>
          </p:cNvSpPr>
          <p:nvPr/>
        </p:nvSpPr>
        <p:spPr>
          <a:xfrm>
            <a:off x="0" y="6273882"/>
            <a:ext cx="12192000" cy="327446"/>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dirty="0"/>
              <a:t>Black line indicates mean, red line indicates median, green line indicates standard deviation, yellow line indicates median absolute deviation</a:t>
            </a:r>
          </a:p>
        </p:txBody>
      </p:sp>
    </p:spTree>
    <p:extLst>
      <p:ext uri="{BB962C8B-B14F-4D97-AF65-F5344CB8AC3E}">
        <p14:creationId xmlns:p14="http://schemas.microsoft.com/office/powerpoint/2010/main" val="3091743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F3E49E-F3EA-47BC-88C8-EBDE3FADE714}"/>
              </a:ext>
            </a:extLst>
          </p:cNvPr>
          <p:cNvSpPr>
            <a:spLocks noGrp="1"/>
          </p:cNvSpPr>
          <p:nvPr>
            <p:ph idx="1"/>
          </p:nvPr>
        </p:nvSpPr>
        <p:spPr/>
        <p:txBody>
          <a:bodyPr/>
          <a:lstStyle/>
          <a:p>
            <a:r>
              <a:rPr lang="en-US" dirty="0"/>
              <a:t>Happiness index indicates how happy the citizens of a nation are with the current state of the nation</a:t>
            </a:r>
          </a:p>
          <a:p>
            <a:r>
              <a:rPr lang="en-US" dirty="0"/>
              <a:t>Measured based on various factors (family, economy, freedom, happiness, government, health)</a:t>
            </a:r>
          </a:p>
          <a:p>
            <a:pPr lvl="1"/>
            <a:r>
              <a:rPr lang="en-US" dirty="0"/>
              <a:t>Selected top five countries over three years (2015, 2016, 2017)</a:t>
            </a:r>
          </a:p>
          <a:p>
            <a:pPr lvl="1"/>
            <a:r>
              <a:rPr lang="en-US" dirty="0"/>
              <a:t>Top five countries for 2015: Germany, Hungary, Italy, Sweden, Turkey</a:t>
            </a:r>
          </a:p>
          <a:p>
            <a:pPr lvl="1"/>
            <a:r>
              <a:rPr lang="en-US" dirty="0"/>
              <a:t>Top five countries for 2016: France, Germany, Italy, Switzerland, Turkey</a:t>
            </a:r>
          </a:p>
          <a:p>
            <a:pPr lvl="1"/>
            <a:r>
              <a:rPr lang="en-US" dirty="0"/>
              <a:t>Top five countries for 2017: France, Germany, Italy, Sweden, Turkey</a:t>
            </a:r>
          </a:p>
        </p:txBody>
      </p:sp>
      <p:pic>
        <p:nvPicPr>
          <p:cNvPr id="1026" name="Picture 2" descr="Image result for somya mohanty">
            <a:extLst>
              <a:ext uri="{FF2B5EF4-FFF2-40B4-BE49-F238E27FC236}">
                <a16:creationId xmlns:a16="http://schemas.microsoft.com/office/drawing/2014/main" id="{E2C9CC0C-6BC6-481D-AC09-1E74DD502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7385" y="444816"/>
            <a:ext cx="2442207" cy="24405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5106F3-3474-4F85-9497-789544F6B8BE}"/>
              </a:ext>
            </a:extLst>
          </p:cNvPr>
          <p:cNvSpPr>
            <a:spLocks noGrp="1"/>
          </p:cNvSpPr>
          <p:nvPr>
            <p:ph type="title"/>
          </p:nvPr>
        </p:nvSpPr>
        <p:spPr>
          <a:xfrm>
            <a:off x="5307298" y="1819473"/>
            <a:ext cx="2519966" cy="1013800"/>
          </a:xfrm>
        </p:spPr>
        <p:txBody>
          <a:bodyPr/>
          <a:lstStyle/>
          <a:p>
            <a:r>
              <a:rPr lang="en-US" dirty="0">
                <a:solidFill>
                  <a:schemeClr val="tx1"/>
                </a:solidFill>
              </a:rPr>
              <a:t>Ness index</a:t>
            </a:r>
          </a:p>
        </p:txBody>
      </p:sp>
    </p:spTree>
    <p:extLst>
      <p:ext uri="{BB962C8B-B14F-4D97-AF65-F5344CB8AC3E}">
        <p14:creationId xmlns:p14="http://schemas.microsoft.com/office/powerpoint/2010/main" val="766767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7EC3E1-847F-420F-91F6-A4FE394B12F4}"/>
              </a:ext>
            </a:extLst>
          </p:cNvPr>
          <p:cNvPicPr>
            <a:picLocks noChangeAspect="1"/>
          </p:cNvPicPr>
          <p:nvPr/>
        </p:nvPicPr>
        <p:blipFill rotWithShape="1">
          <a:blip r:embed="rId2"/>
          <a:srcRect l="23374" t="20840" r="21286" b="16506"/>
          <a:stretch/>
        </p:blipFill>
        <p:spPr>
          <a:xfrm>
            <a:off x="12786" y="1243033"/>
            <a:ext cx="4446655" cy="2831818"/>
          </a:xfrm>
          <a:prstGeom prst="rect">
            <a:avLst/>
          </a:prstGeom>
        </p:spPr>
      </p:pic>
      <p:pic>
        <p:nvPicPr>
          <p:cNvPr id="6" name="Picture 5">
            <a:extLst>
              <a:ext uri="{FF2B5EF4-FFF2-40B4-BE49-F238E27FC236}">
                <a16:creationId xmlns:a16="http://schemas.microsoft.com/office/drawing/2014/main" id="{79091E4D-E0E8-4611-A7EE-84A4A931BFDB}"/>
              </a:ext>
            </a:extLst>
          </p:cNvPr>
          <p:cNvPicPr>
            <a:picLocks noChangeAspect="1"/>
          </p:cNvPicPr>
          <p:nvPr/>
        </p:nvPicPr>
        <p:blipFill rotWithShape="1">
          <a:blip r:embed="rId3"/>
          <a:srcRect l="23592" t="23948" r="21432" b="11586"/>
          <a:stretch/>
        </p:blipFill>
        <p:spPr>
          <a:xfrm>
            <a:off x="7475726" y="1194364"/>
            <a:ext cx="4293217" cy="2831818"/>
          </a:xfrm>
          <a:prstGeom prst="rect">
            <a:avLst/>
          </a:prstGeom>
        </p:spPr>
      </p:pic>
      <p:pic>
        <p:nvPicPr>
          <p:cNvPr id="7" name="Picture 6">
            <a:extLst>
              <a:ext uri="{FF2B5EF4-FFF2-40B4-BE49-F238E27FC236}">
                <a16:creationId xmlns:a16="http://schemas.microsoft.com/office/drawing/2014/main" id="{BC7D8C1D-0EF3-4D6C-BB97-34CF9A4B1916}"/>
              </a:ext>
            </a:extLst>
          </p:cNvPr>
          <p:cNvPicPr>
            <a:picLocks noChangeAspect="1"/>
          </p:cNvPicPr>
          <p:nvPr/>
        </p:nvPicPr>
        <p:blipFill rotWithShape="1">
          <a:blip r:embed="rId4"/>
          <a:srcRect l="23156" t="21618" r="21577" b="15469"/>
          <a:stretch/>
        </p:blipFill>
        <p:spPr>
          <a:xfrm>
            <a:off x="3867374" y="4010734"/>
            <a:ext cx="4446655" cy="2847266"/>
          </a:xfrm>
          <a:prstGeom prst="rect">
            <a:avLst/>
          </a:prstGeom>
        </p:spPr>
      </p:pic>
      <p:sp>
        <p:nvSpPr>
          <p:cNvPr id="14" name="Title 4">
            <a:extLst>
              <a:ext uri="{FF2B5EF4-FFF2-40B4-BE49-F238E27FC236}">
                <a16:creationId xmlns:a16="http://schemas.microsoft.com/office/drawing/2014/main" id="{220568F1-3B91-4BED-906D-9860030E518B}"/>
              </a:ext>
            </a:extLst>
          </p:cNvPr>
          <p:cNvSpPr txBox="1">
            <a:spLocks/>
          </p:cNvSpPr>
          <p:nvPr/>
        </p:nvSpPr>
        <p:spPr>
          <a:xfrm>
            <a:off x="575894" y="729658"/>
            <a:ext cx="11029616" cy="988332"/>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tx1"/>
                </a:solidFill>
              </a:rPr>
              <a:t>Happiness Index based on Family</a:t>
            </a:r>
          </a:p>
        </p:txBody>
      </p:sp>
    </p:spTree>
    <p:extLst>
      <p:ext uri="{BB962C8B-B14F-4D97-AF65-F5344CB8AC3E}">
        <p14:creationId xmlns:p14="http://schemas.microsoft.com/office/powerpoint/2010/main" val="2407799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ACF7B4A-424A-447A-8309-8CB0A3C5DA77}"/>
              </a:ext>
            </a:extLst>
          </p:cNvPr>
          <p:cNvSpPr txBox="1">
            <a:spLocks/>
          </p:cNvSpPr>
          <p:nvPr/>
        </p:nvSpPr>
        <p:spPr>
          <a:xfrm>
            <a:off x="581192" y="525472"/>
            <a:ext cx="11029616" cy="988332"/>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tx1"/>
                </a:solidFill>
              </a:rPr>
              <a:t>Happiness Index based on Freedom</a:t>
            </a:r>
          </a:p>
        </p:txBody>
      </p:sp>
      <p:pic>
        <p:nvPicPr>
          <p:cNvPr id="3" name="Picture 2">
            <a:extLst>
              <a:ext uri="{FF2B5EF4-FFF2-40B4-BE49-F238E27FC236}">
                <a16:creationId xmlns:a16="http://schemas.microsoft.com/office/drawing/2014/main" id="{48E7E631-B7E2-4EA7-A86F-FDEE37B7CB72}"/>
              </a:ext>
            </a:extLst>
          </p:cNvPr>
          <p:cNvPicPr>
            <a:picLocks noChangeAspect="1"/>
          </p:cNvPicPr>
          <p:nvPr/>
        </p:nvPicPr>
        <p:blipFill rotWithShape="1">
          <a:blip r:embed="rId2"/>
          <a:srcRect l="23519" t="17605" r="21869" b="19353"/>
          <a:stretch/>
        </p:blipFill>
        <p:spPr>
          <a:xfrm>
            <a:off x="257453" y="1027061"/>
            <a:ext cx="4306673" cy="2796467"/>
          </a:xfrm>
          <a:prstGeom prst="rect">
            <a:avLst/>
          </a:prstGeom>
        </p:spPr>
      </p:pic>
      <p:pic>
        <p:nvPicPr>
          <p:cNvPr id="4" name="Picture 3">
            <a:extLst>
              <a:ext uri="{FF2B5EF4-FFF2-40B4-BE49-F238E27FC236}">
                <a16:creationId xmlns:a16="http://schemas.microsoft.com/office/drawing/2014/main" id="{78E6B44F-0DBE-46F2-B2BA-4240A37D40EF}"/>
              </a:ext>
            </a:extLst>
          </p:cNvPr>
          <p:cNvPicPr>
            <a:picLocks noChangeAspect="1"/>
          </p:cNvPicPr>
          <p:nvPr/>
        </p:nvPicPr>
        <p:blipFill rotWithShape="1">
          <a:blip r:embed="rId3"/>
          <a:srcRect l="23374" t="22265" r="21505" b="13916"/>
          <a:stretch/>
        </p:blipFill>
        <p:spPr>
          <a:xfrm>
            <a:off x="7696939" y="1027061"/>
            <a:ext cx="4385569" cy="2856124"/>
          </a:xfrm>
          <a:prstGeom prst="rect">
            <a:avLst/>
          </a:prstGeom>
        </p:spPr>
      </p:pic>
      <p:pic>
        <p:nvPicPr>
          <p:cNvPr id="5" name="Picture 4">
            <a:extLst>
              <a:ext uri="{FF2B5EF4-FFF2-40B4-BE49-F238E27FC236}">
                <a16:creationId xmlns:a16="http://schemas.microsoft.com/office/drawing/2014/main" id="{2E506ADF-ECC9-454B-9624-78161B68D13E}"/>
              </a:ext>
            </a:extLst>
          </p:cNvPr>
          <p:cNvPicPr>
            <a:picLocks noChangeAspect="1"/>
          </p:cNvPicPr>
          <p:nvPr/>
        </p:nvPicPr>
        <p:blipFill rotWithShape="1">
          <a:blip r:embed="rId4"/>
          <a:srcRect l="23301" t="23430" r="21723" b="13527"/>
          <a:stretch/>
        </p:blipFill>
        <p:spPr>
          <a:xfrm>
            <a:off x="3553830" y="3692960"/>
            <a:ext cx="4906788" cy="3165040"/>
          </a:xfrm>
          <a:prstGeom prst="rect">
            <a:avLst/>
          </a:prstGeom>
        </p:spPr>
      </p:pic>
    </p:spTree>
    <p:extLst>
      <p:ext uri="{BB962C8B-B14F-4D97-AF65-F5344CB8AC3E}">
        <p14:creationId xmlns:p14="http://schemas.microsoft.com/office/powerpoint/2010/main" val="3721367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19F9E0A-FA6F-47C2-9E76-475381D129E9}"/>
              </a:ext>
            </a:extLst>
          </p:cNvPr>
          <p:cNvSpPr txBox="1">
            <a:spLocks/>
          </p:cNvSpPr>
          <p:nvPr/>
        </p:nvSpPr>
        <p:spPr>
          <a:xfrm>
            <a:off x="581192" y="525472"/>
            <a:ext cx="11029616" cy="988332"/>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tx1"/>
                </a:solidFill>
              </a:rPr>
              <a:t>Happiness Index based on Happiness</a:t>
            </a:r>
          </a:p>
        </p:txBody>
      </p:sp>
      <p:pic>
        <p:nvPicPr>
          <p:cNvPr id="3" name="Picture 2">
            <a:extLst>
              <a:ext uri="{FF2B5EF4-FFF2-40B4-BE49-F238E27FC236}">
                <a16:creationId xmlns:a16="http://schemas.microsoft.com/office/drawing/2014/main" id="{0C99624A-DC5C-4585-927A-AD9791EC2F37}"/>
              </a:ext>
            </a:extLst>
          </p:cNvPr>
          <p:cNvPicPr>
            <a:picLocks noChangeAspect="1"/>
          </p:cNvPicPr>
          <p:nvPr/>
        </p:nvPicPr>
        <p:blipFill rotWithShape="1">
          <a:blip r:embed="rId2"/>
          <a:srcRect l="23519" t="15405" r="22670" b="22201"/>
          <a:stretch/>
        </p:blipFill>
        <p:spPr>
          <a:xfrm>
            <a:off x="133165" y="1001883"/>
            <a:ext cx="4758431" cy="3103605"/>
          </a:xfrm>
          <a:prstGeom prst="rect">
            <a:avLst/>
          </a:prstGeom>
        </p:spPr>
      </p:pic>
      <p:pic>
        <p:nvPicPr>
          <p:cNvPr id="4" name="Picture 3">
            <a:extLst>
              <a:ext uri="{FF2B5EF4-FFF2-40B4-BE49-F238E27FC236}">
                <a16:creationId xmlns:a16="http://schemas.microsoft.com/office/drawing/2014/main" id="{6A25EA79-9776-434A-A5BC-1FFD257B7A9E}"/>
              </a:ext>
            </a:extLst>
          </p:cNvPr>
          <p:cNvPicPr>
            <a:picLocks noChangeAspect="1"/>
          </p:cNvPicPr>
          <p:nvPr/>
        </p:nvPicPr>
        <p:blipFill rotWithShape="1">
          <a:blip r:embed="rId3"/>
          <a:srcRect l="23374" t="16439" r="22524" b="19353"/>
          <a:stretch/>
        </p:blipFill>
        <p:spPr>
          <a:xfrm>
            <a:off x="7300405" y="1001883"/>
            <a:ext cx="4622305" cy="3085684"/>
          </a:xfrm>
          <a:prstGeom prst="rect">
            <a:avLst/>
          </a:prstGeom>
        </p:spPr>
      </p:pic>
      <p:pic>
        <p:nvPicPr>
          <p:cNvPr id="5" name="Picture 4">
            <a:extLst>
              <a:ext uri="{FF2B5EF4-FFF2-40B4-BE49-F238E27FC236}">
                <a16:creationId xmlns:a16="http://schemas.microsoft.com/office/drawing/2014/main" id="{8DB91609-4E56-4201-9FBB-02A54F0D133B}"/>
              </a:ext>
            </a:extLst>
          </p:cNvPr>
          <p:cNvPicPr>
            <a:picLocks noChangeAspect="1"/>
          </p:cNvPicPr>
          <p:nvPr/>
        </p:nvPicPr>
        <p:blipFill rotWithShape="1">
          <a:blip r:embed="rId4"/>
          <a:srcRect l="23446" t="20971" r="22452" b="16634"/>
          <a:stretch/>
        </p:blipFill>
        <p:spPr>
          <a:xfrm>
            <a:off x="3744897" y="3976511"/>
            <a:ext cx="4441796" cy="2881489"/>
          </a:xfrm>
          <a:prstGeom prst="rect">
            <a:avLst/>
          </a:prstGeom>
        </p:spPr>
      </p:pic>
    </p:spTree>
    <p:extLst>
      <p:ext uri="{BB962C8B-B14F-4D97-AF65-F5344CB8AC3E}">
        <p14:creationId xmlns:p14="http://schemas.microsoft.com/office/powerpoint/2010/main" val="518310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7E32D9F-96E6-4202-AFD9-BAE980408A31}"/>
              </a:ext>
            </a:extLst>
          </p:cNvPr>
          <p:cNvSpPr txBox="1">
            <a:spLocks/>
          </p:cNvSpPr>
          <p:nvPr/>
        </p:nvSpPr>
        <p:spPr>
          <a:xfrm>
            <a:off x="581192" y="525472"/>
            <a:ext cx="11029616" cy="988332"/>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tx1"/>
                </a:solidFill>
              </a:rPr>
              <a:t>Happiness Index based on Government Trust/Corruption</a:t>
            </a:r>
          </a:p>
        </p:txBody>
      </p:sp>
      <p:pic>
        <p:nvPicPr>
          <p:cNvPr id="3" name="Picture 2">
            <a:extLst>
              <a:ext uri="{FF2B5EF4-FFF2-40B4-BE49-F238E27FC236}">
                <a16:creationId xmlns:a16="http://schemas.microsoft.com/office/drawing/2014/main" id="{02CA5216-929D-4565-9393-91B9C1D61263}"/>
              </a:ext>
            </a:extLst>
          </p:cNvPr>
          <p:cNvPicPr>
            <a:picLocks noChangeAspect="1"/>
          </p:cNvPicPr>
          <p:nvPr/>
        </p:nvPicPr>
        <p:blipFill rotWithShape="1">
          <a:blip r:embed="rId2"/>
          <a:srcRect l="23519" t="35600" r="22379" b="15209"/>
          <a:stretch/>
        </p:blipFill>
        <p:spPr>
          <a:xfrm>
            <a:off x="1" y="1019638"/>
            <a:ext cx="6096000" cy="3117740"/>
          </a:xfrm>
          <a:prstGeom prst="rect">
            <a:avLst/>
          </a:prstGeom>
        </p:spPr>
      </p:pic>
      <p:pic>
        <p:nvPicPr>
          <p:cNvPr id="4" name="Picture 3">
            <a:extLst>
              <a:ext uri="{FF2B5EF4-FFF2-40B4-BE49-F238E27FC236}">
                <a16:creationId xmlns:a16="http://schemas.microsoft.com/office/drawing/2014/main" id="{D9DE5B39-2768-445A-B914-859637423EC8}"/>
              </a:ext>
            </a:extLst>
          </p:cNvPr>
          <p:cNvPicPr>
            <a:picLocks noChangeAspect="1"/>
          </p:cNvPicPr>
          <p:nvPr/>
        </p:nvPicPr>
        <p:blipFill rotWithShape="1">
          <a:blip r:embed="rId3"/>
          <a:srcRect l="23592" t="19288" r="22452" b="30097"/>
          <a:stretch/>
        </p:blipFill>
        <p:spPr>
          <a:xfrm>
            <a:off x="6223247" y="1019638"/>
            <a:ext cx="5839435" cy="3081268"/>
          </a:xfrm>
          <a:prstGeom prst="rect">
            <a:avLst/>
          </a:prstGeom>
        </p:spPr>
      </p:pic>
      <p:pic>
        <p:nvPicPr>
          <p:cNvPr id="5" name="Picture 4">
            <a:extLst>
              <a:ext uri="{FF2B5EF4-FFF2-40B4-BE49-F238E27FC236}">
                <a16:creationId xmlns:a16="http://schemas.microsoft.com/office/drawing/2014/main" id="{426CD477-00AB-4329-B75E-11F11B0B9A11}"/>
              </a:ext>
            </a:extLst>
          </p:cNvPr>
          <p:cNvPicPr>
            <a:picLocks noChangeAspect="1"/>
          </p:cNvPicPr>
          <p:nvPr/>
        </p:nvPicPr>
        <p:blipFill rotWithShape="1">
          <a:blip r:embed="rId4"/>
          <a:srcRect l="23737" t="18123" r="22233" b="32465"/>
          <a:stretch/>
        </p:blipFill>
        <p:spPr>
          <a:xfrm>
            <a:off x="3484744" y="4100906"/>
            <a:ext cx="5349761" cy="2752078"/>
          </a:xfrm>
          <a:prstGeom prst="rect">
            <a:avLst/>
          </a:prstGeom>
        </p:spPr>
      </p:pic>
    </p:spTree>
    <p:extLst>
      <p:ext uri="{BB962C8B-B14F-4D97-AF65-F5344CB8AC3E}">
        <p14:creationId xmlns:p14="http://schemas.microsoft.com/office/powerpoint/2010/main" val="1916415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E130B8AD-9BB2-4EC1-8E7B-F5E450513912}"/>
              </a:ext>
            </a:extLst>
          </p:cNvPr>
          <p:cNvSpPr txBox="1">
            <a:spLocks/>
          </p:cNvSpPr>
          <p:nvPr/>
        </p:nvSpPr>
        <p:spPr>
          <a:xfrm>
            <a:off x="581192" y="525472"/>
            <a:ext cx="11029616" cy="988332"/>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tx1"/>
                </a:solidFill>
              </a:rPr>
              <a:t>Happiness Index based on health</a:t>
            </a:r>
          </a:p>
        </p:txBody>
      </p:sp>
      <p:pic>
        <p:nvPicPr>
          <p:cNvPr id="3" name="Picture 2">
            <a:extLst>
              <a:ext uri="{FF2B5EF4-FFF2-40B4-BE49-F238E27FC236}">
                <a16:creationId xmlns:a16="http://schemas.microsoft.com/office/drawing/2014/main" id="{48EBA282-2ADA-4DB7-B375-FAD894AECE0A}"/>
              </a:ext>
            </a:extLst>
          </p:cNvPr>
          <p:cNvPicPr>
            <a:picLocks noChangeAspect="1"/>
          </p:cNvPicPr>
          <p:nvPr/>
        </p:nvPicPr>
        <p:blipFill rotWithShape="1">
          <a:blip r:embed="rId2"/>
          <a:srcRect l="23666" t="28608" r="22160" b="8997"/>
          <a:stretch/>
        </p:blipFill>
        <p:spPr>
          <a:xfrm>
            <a:off x="346229" y="1020932"/>
            <a:ext cx="4456590" cy="2887200"/>
          </a:xfrm>
          <a:prstGeom prst="rect">
            <a:avLst/>
          </a:prstGeom>
        </p:spPr>
      </p:pic>
      <p:pic>
        <p:nvPicPr>
          <p:cNvPr id="4" name="Picture 3">
            <a:extLst>
              <a:ext uri="{FF2B5EF4-FFF2-40B4-BE49-F238E27FC236}">
                <a16:creationId xmlns:a16="http://schemas.microsoft.com/office/drawing/2014/main" id="{6DE34211-3D25-4CED-AB40-7D524CB9E24D}"/>
              </a:ext>
            </a:extLst>
          </p:cNvPr>
          <p:cNvPicPr>
            <a:picLocks noChangeAspect="1"/>
          </p:cNvPicPr>
          <p:nvPr/>
        </p:nvPicPr>
        <p:blipFill rotWithShape="1">
          <a:blip r:embed="rId3"/>
          <a:srcRect l="23665" t="27573" r="21869" b="7662"/>
          <a:stretch/>
        </p:blipFill>
        <p:spPr>
          <a:xfrm>
            <a:off x="7106867" y="958272"/>
            <a:ext cx="4503941" cy="3012520"/>
          </a:xfrm>
          <a:prstGeom prst="rect">
            <a:avLst/>
          </a:prstGeom>
        </p:spPr>
      </p:pic>
      <p:pic>
        <p:nvPicPr>
          <p:cNvPr id="5" name="Picture 4">
            <a:extLst>
              <a:ext uri="{FF2B5EF4-FFF2-40B4-BE49-F238E27FC236}">
                <a16:creationId xmlns:a16="http://schemas.microsoft.com/office/drawing/2014/main" id="{146DFDFD-DF3C-40B6-8D66-260B67F7913E}"/>
              </a:ext>
            </a:extLst>
          </p:cNvPr>
          <p:cNvPicPr>
            <a:picLocks noChangeAspect="1"/>
          </p:cNvPicPr>
          <p:nvPr/>
        </p:nvPicPr>
        <p:blipFill rotWithShape="1">
          <a:blip r:embed="rId4"/>
          <a:srcRect l="23592" t="24595" r="21723" b="12233"/>
          <a:stretch/>
        </p:blipFill>
        <p:spPr>
          <a:xfrm>
            <a:off x="3773010" y="3835153"/>
            <a:ext cx="4512818" cy="2932431"/>
          </a:xfrm>
          <a:prstGeom prst="rect">
            <a:avLst/>
          </a:prstGeom>
        </p:spPr>
      </p:pic>
    </p:spTree>
    <p:extLst>
      <p:ext uri="{BB962C8B-B14F-4D97-AF65-F5344CB8AC3E}">
        <p14:creationId xmlns:p14="http://schemas.microsoft.com/office/powerpoint/2010/main" val="3559871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779B3D6-1868-47B9-B77C-822F70DE18BE}"/>
              </a:ext>
            </a:extLst>
          </p:cNvPr>
          <p:cNvSpPr txBox="1">
            <a:spLocks/>
          </p:cNvSpPr>
          <p:nvPr/>
        </p:nvSpPr>
        <p:spPr>
          <a:xfrm>
            <a:off x="581192" y="525472"/>
            <a:ext cx="11029616" cy="988332"/>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tx1"/>
                </a:solidFill>
              </a:rPr>
              <a:t>Happiness Index based on Economy </a:t>
            </a:r>
          </a:p>
        </p:txBody>
      </p:sp>
      <p:pic>
        <p:nvPicPr>
          <p:cNvPr id="3" name="Picture 2">
            <a:extLst>
              <a:ext uri="{FF2B5EF4-FFF2-40B4-BE49-F238E27FC236}">
                <a16:creationId xmlns:a16="http://schemas.microsoft.com/office/drawing/2014/main" id="{F3F85203-B839-4844-A117-CEB1C37FFF9D}"/>
              </a:ext>
            </a:extLst>
          </p:cNvPr>
          <p:cNvPicPr>
            <a:picLocks noChangeAspect="1"/>
          </p:cNvPicPr>
          <p:nvPr/>
        </p:nvPicPr>
        <p:blipFill rotWithShape="1">
          <a:blip r:embed="rId2"/>
          <a:srcRect l="23592" t="16829" r="22015" b="21294"/>
          <a:stretch/>
        </p:blipFill>
        <p:spPr>
          <a:xfrm>
            <a:off x="221941" y="1117293"/>
            <a:ext cx="4279037" cy="2738126"/>
          </a:xfrm>
          <a:prstGeom prst="rect">
            <a:avLst/>
          </a:prstGeom>
        </p:spPr>
      </p:pic>
      <p:pic>
        <p:nvPicPr>
          <p:cNvPr id="4" name="Picture 3">
            <a:extLst>
              <a:ext uri="{FF2B5EF4-FFF2-40B4-BE49-F238E27FC236}">
                <a16:creationId xmlns:a16="http://schemas.microsoft.com/office/drawing/2014/main" id="{6C56A782-BE11-45C4-9E86-4C4DAC9DAC5A}"/>
              </a:ext>
            </a:extLst>
          </p:cNvPr>
          <p:cNvPicPr>
            <a:picLocks noChangeAspect="1"/>
          </p:cNvPicPr>
          <p:nvPr/>
        </p:nvPicPr>
        <p:blipFill rotWithShape="1">
          <a:blip r:embed="rId3"/>
          <a:srcRect l="23520" t="20711" r="22160" b="14952"/>
          <a:stretch/>
        </p:blipFill>
        <p:spPr>
          <a:xfrm>
            <a:off x="7537141" y="1117293"/>
            <a:ext cx="4279037" cy="2850780"/>
          </a:xfrm>
          <a:prstGeom prst="rect">
            <a:avLst/>
          </a:prstGeom>
        </p:spPr>
      </p:pic>
      <p:pic>
        <p:nvPicPr>
          <p:cNvPr id="5" name="Picture 4">
            <a:extLst>
              <a:ext uri="{FF2B5EF4-FFF2-40B4-BE49-F238E27FC236}">
                <a16:creationId xmlns:a16="http://schemas.microsoft.com/office/drawing/2014/main" id="{1912897D-3126-48FA-8606-BA79A5F3E153}"/>
              </a:ext>
            </a:extLst>
          </p:cNvPr>
          <p:cNvPicPr>
            <a:picLocks noChangeAspect="1"/>
          </p:cNvPicPr>
          <p:nvPr/>
        </p:nvPicPr>
        <p:blipFill rotWithShape="1">
          <a:blip r:embed="rId4"/>
          <a:srcRect l="23302" t="22073" r="22160" b="15340"/>
          <a:stretch/>
        </p:blipFill>
        <p:spPr>
          <a:xfrm>
            <a:off x="3717524" y="3787374"/>
            <a:ext cx="4756951" cy="3070626"/>
          </a:xfrm>
          <a:prstGeom prst="rect">
            <a:avLst/>
          </a:prstGeom>
        </p:spPr>
      </p:pic>
    </p:spTree>
    <p:extLst>
      <p:ext uri="{BB962C8B-B14F-4D97-AF65-F5344CB8AC3E}">
        <p14:creationId xmlns:p14="http://schemas.microsoft.com/office/powerpoint/2010/main" val="998469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7E46B-5B19-4363-9F63-F53E4C45B106}"/>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5AC3E9FA-83CE-412C-8A89-F248D563E9F1}"/>
              </a:ext>
            </a:extLst>
          </p:cNvPr>
          <p:cNvSpPr>
            <a:spLocks noGrp="1"/>
          </p:cNvSpPr>
          <p:nvPr>
            <p:ph idx="1"/>
          </p:nvPr>
        </p:nvSpPr>
        <p:spPr/>
        <p:txBody>
          <a:bodyPr/>
          <a:lstStyle/>
          <a:p>
            <a:r>
              <a:rPr lang="en-US" dirty="0"/>
              <a:t>Initial intent: overlay war/conflict, natural disasters, persecution</a:t>
            </a:r>
          </a:p>
          <a:p>
            <a:pPr lvl="1"/>
            <a:r>
              <a:rPr lang="en-US" dirty="0"/>
              <a:t>Due to time constrains: famine</a:t>
            </a:r>
          </a:p>
          <a:p>
            <a:r>
              <a:rPr lang="en-US" dirty="0"/>
              <a:t>Why do people seek refuge in other countries?</a:t>
            </a:r>
          </a:p>
          <a:p>
            <a:r>
              <a:rPr lang="en-US" dirty="0"/>
              <a:t>Forecast regions/countries that may experience a large influx of refugees</a:t>
            </a:r>
          </a:p>
        </p:txBody>
      </p:sp>
    </p:spTree>
    <p:extLst>
      <p:ext uri="{BB962C8B-B14F-4D97-AF65-F5344CB8AC3E}">
        <p14:creationId xmlns:p14="http://schemas.microsoft.com/office/powerpoint/2010/main" val="233587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66004-CF0E-4BDC-A8E5-61F911A4EB4E}"/>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22CF6799-88C6-4621-A291-DFC8D2BAA187}"/>
              </a:ext>
            </a:extLst>
          </p:cNvPr>
          <p:cNvSpPr>
            <a:spLocks noGrp="1"/>
          </p:cNvSpPr>
          <p:nvPr>
            <p:ph idx="1"/>
          </p:nvPr>
        </p:nvSpPr>
        <p:spPr/>
        <p:txBody>
          <a:bodyPr/>
          <a:lstStyle/>
          <a:p>
            <a:r>
              <a:rPr lang="en-US" dirty="0"/>
              <a:t>We picked a few countries to analyze using linear regression</a:t>
            </a:r>
          </a:p>
          <a:p>
            <a:r>
              <a:rPr lang="en-US" dirty="0"/>
              <a:t>Analyzed them alongside the food deficit data to determine if there was any relation to the food deficit and the number of people fleeing the country</a:t>
            </a:r>
          </a:p>
          <a:p>
            <a:r>
              <a:rPr lang="en-US" dirty="0"/>
              <a:t>Also analyzed GDP</a:t>
            </a:r>
          </a:p>
        </p:txBody>
      </p:sp>
    </p:spTree>
    <p:extLst>
      <p:ext uri="{BB962C8B-B14F-4D97-AF65-F5344CB8AC3E}">
        <p14:creationId xmlns:p14="http://schemas.microsoft.com/office/powerpoint/2010/main" val="1599334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707E7-4396-431E-ACDE-E0F2F831E978}"/>
              </a:ext>
            </a:extLst>
          </p:cNvPr>
          <p:cNvSpPr>
            <a:spLocks noGrp="1"/>
          </p:cNvSpPr>
          <p:nvPr>
            <p:ph type="title"/>
          </p:nvPr>
        </p:nvSpPr>
        <p:spPr/>
        <p:txBody>
          <a:bodyPr/>
          <a:lstStyle/>
          <a:p>
            <a:r>
              <a:rPr lang="en-US" dirty="0"/>
              <a:t>Food Deficit: Mexico, Armenia, Sri Lanka</a:t>
            </a:r>
          </a:p>
        </p:txBody>
      </p:sp>
      <p:pic>
        <p:nvPicPr>
          <p:cNvPr id="4" name="Picture 3">
            <a:extLst>
              <a:ext uri="{FF2B5EF4-FFF2-40B4-BE49-F238E27FC236}">
                <a16:creationId xmlns:a16="http://schemas.microsoft.com/office/drawing/2014/main" id="{2C77C805-56A9-4FE7-A233-4B8857258DED}"/>
              </a:ext>
            </a:extLst>
          </p:cNvPr>
          <p:cNvPicPr>
            <a:picLocks noChangeAspect="1"/>
          </p:cNvPicPr>
          <p:nvPr/>
        </p:nvPicPr>
        <p:blipFill rotWithShape="1">
          <a:blip r:embed="rId2"/>
          <a:srcRect l="22500" t="16440" r="49175" b="50486"/>
          <a:stretch/>
        </p:blipFill>
        <p:spPr>
          <a:xfrm>
            <a:off x="1705993" y="1890944"/>
            <a:ext cx="3773010" cy="2478159"/>
          </a:xfrm>
          <a:prstGeom prst="rect">
            <a:avLst/>
          </a:prstGeom>
        </p:spPr>
      </p:pic>
      <p:pic>
        <p:nvPicPr>
          <p:cNvPr id="5" name="Picture 4">
            <a:extLst>
              <a:ext uri="{FF2B5EF4-FFF2-40B4-BE49-F238E27FC236}">
                <a16:creationId xmlns:a16="http://schemas.microsoft.com/office/drawing/2014/main" id="{3E3A8AE2-F139-42E2-9CB4-D9FAF00C0A4A}"/>
              </a:ext>
            </a:extLst>
          </p:cNvPr>
          <p:cNvPicPr>
            <a:picLocks noChangeAspect="1"/>
          </p:cNvPicPr>
          <p:nvPr/>
        </p:nvPicPr>
        <p:blipFill rotWithShape="1">
          <a:blip r:embed="rId2"/>
          <a:srcRect l="22500" t="49477" r="49175" b="17411"/>
          <a:stretch/>
        </p:blipFill>
        <p:spPr>
          <a:xfrm>
            <a:off x="6712997" y="1888176"/>
            <a:ext cx="3773010" cy="2480927"/>
          </a:xfrm>
          <a:prstGeom prst="rect">
            <a:avLst/>
          </a:prstGeom>
        </p:spPr>
      </p:pic>
      <p:pic>
        <p:nvPicPr>
          <p:cNvPr id="6" name="Picture 5">
            <a:extLst>
              <a:ext uri="{FF2B5EF4-FFF2-40B4-BE49-F238E27FC236}">
                <a16:creationId xmlns:a16="http://schemas.microsoft.com/office/drawing/2014/main" id="{40480200-DBF4-4778-97B9-A3BDE41D9414}"/>
              </a:ext>
            </a:extLst>
          </p:cNvPr>
          <p:cNvPicPr>
            <a:picLocks noChangeAspect="1"/>
          </p:cNvPicPr>
          <p:nvPr/>
        </p:nvPicPr>
        <p:blipFill rotWithShape="1">
          <a:blip r:embed="rId3"/>
          <a:srcRect l="22800" t="36266" r="49150" b="30267"/>
          <a:stretch/>
        </p:blipFill>
        <p:spPr>
          <a:xfrm>
            <a:off x="4526280" y="4369103"/>
            <a:ext cx="3419856" cy="2295144"/>
          </a:xfrm>
          <a:prstGeom prst="rect">
            <a:avLst/>
          </a:prstGeom>
        </p:spPr>
      </p:pic>
    </p:spTree>
    <p:extLst>
      <p:ext uri="{BB962C8B-B14F-4D97-AF65-F5344CB8AC3E}">
        <p14:creationId xmlns:p14="http://schemas.microsoft.com/office/powerpoint/2010/main" val="3797312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6BB15-C055-464B-90E2-21AF79BF43DF}"/>
              </a:ext>
            </a:extLst>
          </p:cNvPr>
          <p:cNvSpPr>
            <a:spLocks noGrp="1"/>
          </p:cNvSpPr>
          <p:nvPr>
            <p:ph type="title"/>
          </p:nvPr>
        </p:nvSpPr>
        <p:spPr/>
        <p:txBody>
          <a:bodyPr/>
          <a:lstStyle/>
          <a:p>
            <a:r>
              <a:rPr lang="en-US" dirty="0"/>
              <a:t>Food Deficit: Afghanistan and Iraq</a:t>
            </a:r>
          </a:p>
        </p:txBody>
      </p:sp>
      <p:pic>
        <p:nvPicPr>
          <p:cNvPr id="3" name="Picture 2">
            <a:extLst>
              <a:ext uri="{FF2B5EF4-FFF2-40B4-BE49-F238E27FC236}">
                <a16:creationId xmlns:a16="http://schemas.microsoft.com/office/drawing/2014/main" id="{696FF41C-709B-44BB-B0A9-7C2E81930BFB}"/>
              </a:ext>
            </a:extLst>
          </p:cNvPr>
          <p:cNvPicPr>
            <a:picLocks noChangeAspect="1"/>
          </p:cNvPicPr>
          <p:nvPr/>
        </p:nvPicPr>
        <p:blipFill rotWithShape="1">
          <a:blip r:embed="rId2"/>
          <a:srcRect l="23665" t="53075" r="41747" b="4595"/>
          <a:stretch/>
        </p:blipFill>
        <p:spPr>
          <a:xfrm>
            <a:off x="6669526" y="2541127"/>
            <a:ext cx="4935984" cy="3398035"/>
          </a:xfrm>
          <a:prstGeom prst="rect">
            <a:avLst/>
          </a:prstGeom>
        </p:spPr>
      </p:pic>
      <p:pic>
        <p:nvPicPr>
          <p:cNvPr id="4" name="Picture 3">
            <a:extLst>
              <a:ext uri="{FF2B5EF4-FFF2-40B4-BE49-F238E27FC236}">
                <a16:creationId xmlns:a16="http://schemas.microsoft.com/office/drawing/2014/main" id="{237482F6-1204-4D87-9B3F-A2C27E0FA598}"/>
              </a:ext>
            </a:extLst>
          </p:cNvPr>
          <p:cNvPicPr>
            <a:picLocks noChangeAspect="1"/>
          </p:cNvPicPr>
          <p:nvPr/>
        </p:nvPicPr>
        <p:blipFill rotWithShape="1">
          <a:blip r:embed="rId2"/>
          <a:srcRect l="23665" t="10639" r="41747" b="46926"/>
          <a:stretch/>
        </p:blipFill>
        <p:spPr>
          <a:xfrm>
            <a:off x="479394" y="2541127"/>
            <a:ext cx="4935984" cy="3406450"/>
          </a:xfrm>
          <a:prstGeom prst="rect">
            <a:avLst/>
          </a:prstGeom>
        </p:spPr>
      </p:pic>
    </p:spTree>
    <p:extLst>
      <p:ext uri="{BB962C8B-B14F-4D97-AF65-F5344CB8AC3E}">
        <p14:creationId xmlns:p14="http://schemas.microsoft.com/office/powerpoint/2010/main" val="4102244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35BDF-F956-48D5-BB68-9518F500AC8B}"/>
              </a:ext>
            </a:extLst>
          </p:cNvPr>
          <p:cNvSpPr>
            <a:spLocks noGrp="1"/>
          </p:cNvSpPr>
          <p:nvPr>
            <p:ph type="title"/>
          </p:nvPr>
        </p:nvSpPr>
        <p:spPr/>
        <p:txBody>
          <a:bodyPr/>
          <a:lstStyle/>
          <a:p>
            <a:r>
              <a:rPr lang="en-US" dirty="0"/>
              <a:t>GDP: Afghanistan and Iraq</a:t>
            </a:r>
          </a:p>
        </p:txBody>
      </p:sp>
      <p:pic>
        <p:nvPicPr>
          <p:cNvPr id="4" name="Picture 3">
            <a:extLst>
              <a:ext uri="{FF2B5EF4-FFF2-40B4-BE49-F238E27FC236}">
                <a16:creationId xmlns:a16="http://schemas.microsoft.com/office/drawing/2014/main" id="{634F542C-0199-4C1E-B8A3-7498B049A0D4}"/>
              </a:ext>
            </a:extLst>
          </p:cNvPr>
          <p:cNvPicPr>
            <a:picLocks noChangeAspect="1"/>
          </p:cNvPicPr>
          <p:nvPr/>
        </p:nvPicPr>
        <p:blipFill rotWithShape="1">
          <a:blip r:embed="rId2"/>
          <a:srcRect l="23446" t="10639" r="41675" b="47443"/>
          <a:stretch/>
        </p:blipFill>
        <p:spPr>
          <a:xfrm>
            <a:off x="265176" y="2356343"/>
            <a:ext cx="5461486" cy="3692030"/>
          </a:xfrm>
          <a:prstGeom prst="rect">
            <a:avLst/>
          </a:prstGeom>
        </p:spPr>
      </p:pic>
      <p:pic>
        <p:nvPicPr>
          <p:cNvPr id="5" name="Picture 4">
            <a:extLst>
              <a:ext uri="{FF2B5EF4-FFF2-40B4-BE49-F238E27FC236}">
                <a16:creationId xmlns:a16="http://schemas.microsoft.com/office/drawing/2014/main" id="{7EA77089-5CAE-42F1-8229-A3AD07F8877F}"/>
              </a:ext>
            </a:extLst>
          </p:cNvPr>
          <p:cNvPicPr>
            <a:picLocks noChangeAspect="1"/>
          </p:cNvPicPr>
          <p:nvPr/>
        </p:nvPicPr>
        <p:blipFill rotWithShape="1">
          <a:blip r:embed="rId2"/>
          <a:srcRect l="23446" t="52427" r="41675" b="4596"/>
          <a:stretch/>
        </p:blipFill>
        <p:spPr>
          <a:xfrm>
            <a:off x="6465339" y="2356343"/>
            <a:ext cx="5140171" cy="3562708"/>
          </a:xfrm>
          <a:prstGeom prst="rect">
            <a:avLst/>
          </a:prstGeom>
        </p:spPr>
      </p:pic>
    </p:spTree>
    <p:extLst>
      <p:ext uri="{BB962C8B-B14F-4D97-AF65-F5344CB8AC3E}">
        <p14:creationId xmlns:p14="http://schemas.microsoft.com/office/powerpoint/2010/main" val="1113513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32F59-1B11-4369-9A77-AB3E2DEB22C8}"/>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D912D5B9-9DC7-4AA6-85F3-E712DCB266CA}"/>
              </a:ext>
            </a:extLst>
          </p:cNvPr>
          <p:cNvSpPr>
            <a:spLocks noGrp="1"/>
          </p:cNvSpPr>
          <p:nvPr>
            <p:ph idx="1"/>
          </p:nvPr>
        </p:nvSpPr>
        <p:spPr/>
        <p:txBody>
          <a:bodyPr/>
          <a:lstStyle/>
          <a:p>
            <a:r>
              <a:rPr lang="en-US" dirty="0"/>
              <a:t>Originally were going to implement SGD classifier</a:t>
            </a:r>
          </a:p>
          <a:p>
            <a:r>
              <a:rPr lang="en-US" dirty="0"/>
              <a:t>Added distance data, data was reduced</a:t>
            </a:r>
          </a:p>
          <a:p>
            <a:r>
              <a:rPr lang="en-US" dirty="0"/>
              <a:t>Decided to implement </a:t>
            </a:r>
            <a:r>
              <a:rPr lang="en-US" dirty="0" err="1"/>
              <a:t>KNeighbors</a:t>
            </a:r>
            <a:r>
              <a:rPr lang="en-US" dirty="0"/>
              <a:t> Classifier instead</a:t>
            </a:r>
          </a:p>
        </p:txBody>
      </p:sp>
    </p:spTree>
    <p:extLst>
      <p:ext uri="{BB962C8B-B14F-4D97-AF65-F5344CB8AC3E}">
        <p14:creationId xmlns:p14="http://schemas.microsoft.com/office/powerpoint/2010/main" val="829635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0D3BE-D595-4047-9AF0-B6EB9C154267}"/>
              </a:ext>
            </a:extLst>
          </p:cNvPr>
          <p:cNvSpPr>
            <a:spLocks noGrp="1"/>
          </p:cNvSpPr>
          <p:nvPr>
            <p:ph type="title"/>
          </p:nvPr>
        </p:nvSpPr>
        <p:spPr/>
        <p:txBody>
          <a:bodyPr/>
          <a:lstStyle/>
          <a:p>
            <a:r>
              <a:rPr lang="en-US" dirty="0" err="1"/>
              <a:t>Kneighbors</a:t>
            </a:r>
            <a:r>
              <a:rPr lang="en-US" dirty="0"/>
              <a:t> Classifier</a:t>
            </a:r>
          </a:p>
        </p:txBody>
      </p:sp>
      <p:sp>
        <p:nvSpPr>
          <p:cNvPr id="3" name="Content Placeholder 2"/>
          <p:cNvSpPr>
            <a:spLocks noGrp="1"/>
          </p:cNvSpPr>
          <p:nvPr>
            <p:ph idx="1"/>
          </p:nvPr>
        </p:nvSpPr>
        <p:spPr/>
        <p:txBody>
          <a:bodyPr/>
          <a:lstStyle/>
          <a:p>
            <a:r>
              <a:rPr lang="en-US" dirty="0"/>
              <a:t>Country of asylum ~ </a:t>
            </a:r>
            <a:r>
              <a:rPr lang="en-US" dirty="0" err="1"/>
              <a:t>Value+Country</a:t>
            </a:r>
            <a:r>
              <a:rPr lang="en-US" dirty="0"/>
              <a:t> of Origin + Month leaving + km </a:t>
            </a:r>
            <a:r>
              <a:rPr lang="en-US" dirty="0" err="1"/>
              <a:t>dist</a:t>
            </a:r>
            <a:endParaRPr lang="en-US" dirty="0"/>
          </a:p>
          <a:p>
            <a:r>
              <a:rPr lang="en-US" dirty="0"/>
              <a:t>Cross-validation score:  0.99148933467302047 (Seemed to fit the hold out data)</a:t>
            </a:r>
          </a:p>
          <a:p>
            <a:r>
              <a:rPr lang="en-US" dirty="0"/>
              <a:t>Test Score: 33796 / 34310 correct (Model seems to fit training data)</a:t>
            </a:r>
          </a:p>
        </p:txBody>
      </p:sp>
    </p:spTree>
    <p:extLst>
      <p:ext uri="{BB962C8B-B14F-4D97-AF65-F5344CB8AC3E}">
        <p14:creationId xmlns:p14="http://schemas.microsoft.com/office/powerpoint/2010/main" val="3410041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F2B430-1F19-4D90-8411-5181D8AF58DA}"/>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E3D59C35-FD3F-4DC7-8FF6-DCE92DAF823C}"/>
              </a:ext>
            </a:extLst>
          </p:cNvPr>
          <p:cNvPicPr>
            <a:picLocks noChangeAspect="1"/>
          </p:cNvPicPr>
          <p:nvPr/>
        </p:nvPicPr>
        <p:blipFill>
          <a:blip r:embed="rId2"/>
          <a:stretch>
            <a:fillRect/>
          </a:stretch>
        </p:blipFill>
        <p:spPr>
          <a:xfrm>
            <a:off x="857593" y="2568145"/>
            <a:ext cx="10317015" cy="1295581"/>
          </a:xfrm>
          <a:prstGeom prst="rect">
            <a:avLst/>
          </a:prstGeom>
        </p:spPr>
      </p:pic>
      <p:pic>
        <p:nvPicPr>
          <p:cNvPr id="8" name="Picture 7">
            <a:extLst>
              <a:ext uri="{FF2B5EF4-FFF2-40B4-BE49-F238E27FC236}">
                <a16:creationId xmlns:a16="http://schemas.microsoft.com/office/drawing/2014/main" id="{F78C914E-39C6-4125-B70C-9FA88C7F600E}"/>
              </a:ext>
            </a:extLst>
          </p:cNvPr>
          <p:cNvPicPr>
            <a:picLocks noChangeAspect="1"/>
          </p:cNvPicPr>
          <p:nvPr/>
        </p:nvPicPr>
        <p:blipFill>
          <a:blip r:embed="rId3"/>
          <a:stretch>
            <a:fillRect/>
          </a:stretch>
        </p:blipFill>
        <p:spPr>
          <a:xfrm>
            <a:off x="926815" y="4368144"/>
            <a:ext cx="8935697" cy="1228896"/>
          </a:xfrm>
          <a:prstGeom prst="rect">
            <a:avLst/>
          </a:prstGeom>
        </p:spPr>
      </p:pic>
    </p:spTree>
    <p:extLst>
      <p:ext uri="{BB962C8B-B14F-4D97-AF65-F5344CB8AC3E}">
        <p14:creationId xmlns:p14="http://schemas.microsoft.com/office/powerpoint/2010/main" val="2926793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curve</a:t>
            </a:r>
          </a:p>
        </p:txBody>
      </p:sp>
      <p:sp>
        <p:nvSpPr>
          <p:cNvPr id="4" name="Content Placeholder 3"/>
          <p:cNvSpPr>
            <a:spLocks noGrp="1"/>
          </p:cNvSpPr>
          <p:nvPr>
            <p:ph sz="half" idx="1"/>
          </p:nvPr>
        </p:nvSpPr>
        <p:spPr/>
        <p:txBody>
          <a:bodyPr/>
          <a:lstStyle/>
          <a:p>
            <a:r>
              <a:rPr lang="en-US" dirty="0"/>
              <a:t>Model is under fitted so it is not complex enough to represent the data and it is high bias.</a:t>
            </a:r>
          </a:p>
          <a:p>
            <a:r>
              <a:rPr lang="en-US" dirty="0"/>
              <a:t>This means that the model is consistent, but inaccurate.  We needed more features</a:t>
            </a:r>
          </a:p>
        </p:txBody>
      </p:sp>
      <p:pic>
        <p:nvPicPr>
          <p:cNvPr id="2051" name="Picture 3" descr="C:\Users\Basheer\Downloads\ValidationCurv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4287" y="2478133"/>
            <a:ext cx="4941887" cy="3595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473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Curve</a:t>
            </a:r>
          </a:p>
        </p:txBody>
      </p:sp>
      <p:sp>
        <p:nvSpPr>
          <p:cNvPr id="4" name="Content Placeholder 3"/>
          <p:cNvSpPr>
            <a:spLocks noGrp="1"/>
          </p:cNvSpPr>
          <p:nvPr>
            <p:ph sz="half" idx="1"/>
          </p:nvPr>
        </p:nvSpPr>
        <p:spPr>
          <a:xfrm>
            <a:off x="581193" y="2189367"/>
            <a:ext cx="5422390" cy="1944751"/>
          </a:xfrm>
        </p:spPr>
        <p:txBody>
          <a:bodyPr/>
          <a:lstStyle/>
          <a:p>
            <a:r>
              <a:rPr lang="en-US" dirty="0"/>
              <a:t>100 iterations of cross validation</a:t>
            </a:r>
          </a:p>
          <a:p>
            <a:r>
              <a:rPr lang="en-US" dirty="0"/>
              <a:t>Learning curve is slightly over fitted at the beginning, but becomes under fitted by the end of the learning curve so adding more data points will not increase the model’s effectiveness</a:t>
            </a:r>
          </a:p>
        </p:txBody>
      </p:sp>
      <p:sp>
        <p:nvSpPr>
          <p:cNvPr id="5" name="Content Placeholder 4"/>
          <p:cNvSpPr>
            <a:spLocks noGrp="1"/>
          </p:cNvSpPr>
          <p:nvPr>
            <p:ph sz="half" idx="2"/>
          </p:nvPr>
        </p:nvSpPr>
        <p:spPr/>
        <p:txBody>
          <a:bodyPr/>
          <a:lstStyle/>
          <a:p>
            <a:endParaRPr lang="en-US"/>
          </a:p>
        </p:txBody>
      </p:sp>
      <p:pic>
        <p:nvPicPr>
          <p:cNvPr id="1026" name="Picture 2" descr="C:\Users\Basheer\Downloads\LearningCurv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5188" y="2056733"/>
            <a:ext cx="6361381" cy="4466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782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46DA3A-A8CE-457D-9FF1-56D0C39FE36B}"/>
              </a:ext>
            </a:extLst>
          </p:cNvPr>
          <p:cNvSpPr>
            <a:spLocks noGrp="1"/>
          </p:cNvSpPr>
          <p:nvPr>
            <p:ph type="title"/>
          </p:nvPr>
        </p:nvSpPr>
        <p:spPr/>
        <p:txBody>
          <a:bodyPr/>
          <a:lstStyle/>
          <a:p>
            <a:r>
              <a:rPr lang="en-US" dirty="0"/>
              <a:t>In Conclusion</a:t>
            </a:r>
          </a:p>
        </p:txBody>
      </p:sp>
      <p:sp>
        <p:nvSpPr>
          <p:cNvPr id="6" name="Content Placeholder 5">
            <a:extLst>
              <a:ext uri="{FF2B5EF4-FFF2-40B4-BE49-F238E27FC236}">
                <a16:creationId xmlns:a16="http://schemas.microsoft.com/office/drawing/2014/main" id="{9295B0D4-52DA-4CB9-AF5A-C8F2CCE9B2D9}"/>
              </a:ext>
            </a:extLst>
          </p:cNvPr>
          <p:cNvSpPr>
            <a:spLocks noGrp="1"/>
          </p:cNvSpPr>
          <p:nvPr>
            <p:ph idx="1"/>
          </p:nvPr>
        </p:nvSpPr>
        <p:spPr/>
        <p:txBody>
          <a:bodyPr/>
          <a:lstStyle/>
          <a:p>
            <a:r>
              <a:rPr lang="en-US" dirty="0"/>
              <a:t>Challenges:</a:t>
            </a:r>
          </a:p>
          <a:p>
            <a:pPr lvl="1"/>
            <a:r>
              <a:rPr lang="en-US" dirty="0"/>
              <a:t>Python is relatively new to the majority of us</a:t>
            </a:r>
          </a:p>
          <a:p>
            <a:pPr lvl="1"/>
            <a:r>
              <a:rPr lang="en-US" dirty="0"/>
              <a:t>Initial question was complicated to answer</a:t>
            </a:r>
          </a:p>
          <a:p>
            <a:pPr lvl="1"/>
            <a:r>
              <a:rPr lang="en-US" dirty="0"/>
              <a:t>More accurately predict where they’re coming from and where they’re going to</a:t>
            </a:r>
          </a:p>
          <a:p>
            <a:r>
              <a:rPr lang="en-US" dirty="0"/>
              <a:t>In the future:</a:t>
            </a:r>
          </a:p>
          <a:p>
            <a:pPr lvl="1"/>
            <a:r>
              <a:rPr lang="en-US" dirty="0"/>
              <a:t>Now understand how to accomplish something like this on the technical side</a:t>
            </a:r>
          </a:p>
          <a:p>
            <a:pPr lvl="1"/>
            <a:r>
              <a:rPr lang="en-US" dirty="0"/>
              <a:t>How to interpret results to improve our model</a:t>
            </a:r>
          </a:p>
        </p:txBody>
      </p:sp>
    </p:spTree>
    <p:extLst>
      <p:ext uri="{BB962C8B-B14F-4D97-AF65-F5344CB8AC3E}">
        <p14:creationId xmlns:p14="http://schemas.microsoft.com/office/powerpoint/2010/main" val="82615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7083-7E94-4AFE-8D46-40DA265BE6BC}"/>
              </a:ext>
            </a:extLst>
          </p:cNvPr>
          <p:cNvSpPr>
            <a:spLocks noGrp="1"/>
          </p:cNvSpPr>
          <p:nvPr>
            <p:ph type="title"/>
          </p:nvPr>
        </p:nvSpPr>
        <p:spPr/>
        <p:txBody>
          <a:bodyPr/>
          <a:lstStyle/>
          <a:p>
            <a:r>
              <a:rPr lang="en-US" dirty="0"/>
              <a:t>Goals accomplished</a:t>
            </a:r>
          </a:p>
        </p:txBody>
      </p:sp>
      <p:sp>
        <p:nvSpPr>
          <p:cNvPr id="3" name="Content Placeholder 2">
            <a:extLst>
              <a:ext uri="{FF2B5EF4-FFF2-40B4-BE49-F238E27FC236}">
                <a16:creationId xmlns:a16="http://schemas.microsoft.com/office/drawing/2014/main" id="{4F553CA5-FC6F-41B6-B0B2-687FD16711C8}"/>
              </a:ext>
            </a:extLst>
          </p:cNvPr>
          <p:cNvSpPr>
            <a:spLocks noGrp="1"/>
          </p:cNvSpPr>
          <p:nvPr>
            <p:ph idx="1"/>
          </p:nvPr>
        </p:nvSpPr>
        <p:spPr/>
        <p:txBody>
          <a:bodyPr/>
          <a:lstStyle/>
          <a:p>
            <a:r>
              <a:rPr lang="en-US" dirty="0"/>
              <a:t>Analyze refugee data (statistics and distribution) to correlate</a:t>
            </a:r>
          </a:p>
          <a:p>
            <a:pPr lvl="1"/>
            <a:r>
              <a:rPr lang="en-US" dirty="0"/>
              <a:t>Divergence of mean </a:t>
            </a:r>
          </a:p>
          <a:p>
            <a:pPr lvl="1"/>
            <a:r>
              <a:rPr lang="en-US" dirty="0"/>
              <a:t>Poisson distribution </a:t>
            </a:r>
          </a:p>
          <a:p>
            <a:r>
              <a:rPr lang="en-US" dirty="0"/>
              <a:t>Select a sample of countries (because there are many in the data set we’ve been working with) in specific to analyze</a:t>
            </a:r>
          </a:p>
          <a:p>
            <a:r>
              <a:rPr lang="en-US" dirty="0"/>
              <a:t>Further analysis to determine a major factor (food deficit) – in progress </a:t>
            </a:r>
          </a:p>
        </p:txBody>
      </p:sp>
    </p:spTree>
    <p:extLst>
      <p:ext uri="{BB962C8B-B14F-4D97-AF65-F5344CB8AC3E}">
        <p14:creationId xmlns:p14="http://schemas.microsoft.com/office/powerpoint/2010/main" val="2423075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15188-E11E-423B-9C6F-27117477BAB4}"/>
              </a:ext>
            </a:extLst>
          </p:cNvPr>
          <p:cNvSpPr>
            <a:spLocks noGrp="1"/>
          </p:cNvSpPr>
          <p:nvPr>
            <p:ph type="title"/>
          </p:nvPr>
        </p:nvSpPr>
        <p:spPr/>
        <p:txBody>
          <a:bodyPr/>
          <a:lstStyle/>
          <a:p>
            <a:r>
              <a:rPr lang="en-US" dirty="0"/>
              <a:t>Data sets</a:t>
            </a:r>
          </a:p>
        </p:txBody>
      </p:sp>
      <p:sp>
        <p:nvSpPr>
          <p:cNvPr id="3" name="Content Placeholder 2">
            <a:extLst>
              <a:ext uri="{FF2B5EF4-FFF2-40B4-BE49-F238E27FC236}">
                <a16:creationId xmlns:a16="http://schemas.microsoft.com/office/drawing/2014/main" id="{E8404A16-229D-42E5-B007-C4E14AE88540}"/>
              </a:ext>
            </a:extLst>
          </p:cNvPr>
          <p:cNvSpPr>
            <a:spLocks noGrp="1"/>
          </p:cNvSpPr>
          <p:nvPr>
            <p:ph idx="1"/>
          </p:nvPr>
        </p:nvSpPr>
        <p:spPr/>
        <p:txBody>
          <a:bodyPr/>
          <a:lstStyle/>
          <a:p>
            <a:r>
              <a:rPr lang="en-US" dirty="0"/>
              <a:t>Primary data set analyzed: Asylum Seekers (Monthly) from the UN Refugee Agency</a:t>
            </a:r>
          </a:p>
          <a:p>
            <a:pPr lvl="1"/>
            <a:r>
              <a:rPr lang="en-US" dirty="0"/>
              <a:t>Discrepancy/human error possibility – given values only account for refugee numbers reported</a:t>
            </a:r>
          </a:p>
          <a:p>
            <a:pPr lvl="1"/>
            <a:r>
              <a:rPr lang="en-US" dirty="0"/>
              <a:t>Doesn’t take into account illegal immigrants/refugees</a:t>
            </a:r>
          </a:p>
          <a:p>
            <a:r>
              <a:rPr lang="en-US" dirty="0"/>
              <a:t>Other data sets used: Food Deficit, GDP per capita (US$), Imports and Exports,  Asylum Seekers, Happiness Index</a:t>
            </a:r>
          </a:p>
          <a:p>
            <a:pPr lvl="1"/>
            <a:r>
              <a:rPr lang="en-US" dirty="0"/>
              <a:t>Majority from the World Bank</a:t>
            </a:r>
          </a:p>
          <a:p>
            <a:pPr lvl="1"/>
            <a:r>
              <a:rPr lang="en-US" dirty="0"/>
              <a:t>Didn’t fully develop models for all of these (ran out of time)</a:t>
            </a:r>
          </a:p>
        </p:txBody>
      </p:sp>
    </p:spTree>
    <p:extLst>
      <p:ext uri="{BB962C8B-B14F-4D97-AF65-F5344CB8AC3E}">
        <p14:creationId xmlns:p14="http://schemas.microsoft.com/office/powerpoint/2010/main" val="3025282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D0CB4-8551-43EF-9AF6-ED117BCBDB89}"/>
              </a:ext>
            </a:extLst>
          </p:cNvPr>
          <p:cNvSpPr>
            <a:spLocks noGrp="1"/>
          </p:cNvSpPr>
          <p:nvPr>
            <p:ph type="title"/>
          </p:nvPr>
        </p:nvSpPr>
        <p:spPr/>
        <p:txBody>
          <a:bodyPr/>
          <a:lstStyle/>
          <a:p>
            <a:r>
              <a:rPr lang="en-US" dirty="0"/>
              <a:t>Refugee Data: Initial Impressions </a:t>
            </a:r>
          </a:p>
        </p:txBody>
      </p:sp>
      <p:sp>
        <p:nvSpPr>
          <p:cNvPr id="3" name="Content Placeholder 2">
            <a:extLst>
              <a:ext uri="{FF2B5EF4-FFF2-40B4-BE49-F238E27FC236}">
                <a16:creationId xmlns:a16="http://schemas.microsoft.com/office/drawing/2014/main" id="{4FAAD8D9-34D8-443E-83A0-3DE340524E05}"/>
              </a:ext>
            </a:extLst>
          </p:cNvPr>
          <p:cNvSpPr>
            <a:spLocks noGrp="1"/>
          </p:cNvSpPr>
          <p:nvPr>
            <p:ph idx="1"/>
          </p:nvPr>
        </p:nvSpPr>
        <p:spPr/>
        <p:txBody>
          <a:bodyPr/>
          <a:lstStyle/>
          <a:p>
            <a:r>
              <a:rPr lang="en-US" dirty="0"/>
              <a:t>Initial findings in annual data show that most refugees come from Middle Eastern countries</a:t>
            </a:r>
          </a:p>
          <a:p>
            <a:r>
              <a:rPr lang="en-US" dirty="0"/>
              <a:t>Countries with the highest asylum seeking population were also in the Middle East and adjacent to countries that have high refugee populations</a:t>
            </a:r>
          </a:p>
          <a:p>
            <a:r>
              <a:rPr lang="en-US" dirty="0"/>
              <a:t>Hypothesis: Most refugees fled to adjacent/neighboring countries</a:t>
            </a:r>
          </a:p>
          <a:p>
            <a:r>
              <a:rPr lang="en-US" dirty="0"/>
              <a:t>Analysis on previous slide (just through top 5 in terms of refugee population) don’t show this.</a:t>
            </a:r>
          </a:p>
          <a:p>
            <a:pPr lvl="1"/>
            <a:r>
              <a:rPr lang="en-US" dirty="0"/>
              <a:t>Most refugees flee to countries that are further away from their home country</a:t>
            </a:r>
          </a:p>
          <a:p>
            <a:pPr lvl="1"/>
            <a:r>
              <a:rPr lang="en-US" dirty="0"/>
              <a:t>Top countries from both data sets (Afghanistan and Syria) analyzed to validate analysis </a:t>
            </a:r>
          </a:p>
          <a:p>
            <a:r>
              <a:rPr lang="en-US" dirty="0"/>
              <a:t>Follow up: Overriding factor that will drive people to certain countries over others (language barriers, cultural/racial differences, etc. in favor of something else)</a:t>
            </a:r>
          </a:p>
        </p:txBody>
      </p:sp>
    </p:spTree>
    <p:extLst>
      <p:ext uri="{BB962C8B-B14F-4D97-AF65-F5344CB8AC3E}">
        <p14:creationId xmlns:p14="http://schemas.microsoft.com/office/powerpoint/2010/main" val="3884068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86" descr="ref_avg_country.png">
            <a:extLst>
              <a:ext uri="{FF2B5EF4-FFF2-40B4-BE49-F238E27FC236}">
                <a16:creationId xmlns:a16="http://schemas.microsoft.com/office/drawing/2014/main" id="{AFCE9875-D765-4652-B986-CCC48BDBE63D}"/>
              </a:ext>
            </a:extLst>
          </p:cNvPr>
          <p:cNvPicPr preferRelativeResize="0"/>
          <p:nvPr/>
        </p:nvPicPr>
        <p:blipFill rotWithShape="1">
          <a:blip r:embed="rId2">
            <a:alphaModFix/>
          </a:blip>
          <a:srcRect l="10478" t="6367" r="18144" b="47222"/>
          <a:stretch/>
        </p:blipFill>
        <p:spPr>
          <a:xfrm>
            <a:off x="544542" y="1919329"/>
            <a:ext cx="3622090" cy="3762379"/>
          </a:xfrm>
          <a:prstGeom prst="rect">
            <a:avLst/>
          </a:prstGeom>
          <a:noFill/>
          <a:ln>
            <a:noFill/>
          </a:ln>
        </p:spPr>
      </p:pic>
      <p:sp>
        <p:nvSpPr>
          <p:cNvPr id="5" name="TextBox 4">
            <a:extLst>
              <a:ext uri="{FF2B5EF4-FFF2-40B4-BE49-F238E27FC236}">
                <a16:creationId xmlns:a16="http://schemas.microsoft.com/office/drawing/2014/main" id="{B084C10D-66B7-461B-A567-06379316AA83}"/>
              </a:ext>
            </a:extLst>
          </p:cNvPr>
          <p:cNvSpPr txBox="1"/>
          <p:nvPr/>
        </p:nvSpPr>
        <p:spPr>
          <a:xfrm>
            <a:off x="337351" y="1074198"/>
            <a:ext cx="3622090" cy="646331"/>
          </a:xfrm>
          <a:prstGeom prst="rect">
            <a:avLst/>
          </a:prstGeom>
          <a:noFill/>
        </p:spPr>
        <p:txBody>
          <a:bodyPr wrap="square" rtlCol="0">
            <a:spAutoFit/>
          </a:bodyPr>
          <a:lstStyle/>
          <a:p>
            <a:r>
              <a:rPr lang="en-US" dirty="0"/>
              <a:t>Top 10 Countries of Origin by Year</a:t>
            </a:r>
          </a:p>
          <a:p>
            <a:pPr algn="ctr"/>
            <a:r>
              <a:rPr lang="en-US" dirty="0"/>
              <a:t>(World Bank Dataset)</a:t>
            </a:r>
          </a:p>
        </p:txBody>
      </p:sp>
      <p:pic>
        <p:nvPicPr>
          <p:cNvPr id="8" name="Picture 7">
            <a:extLst>
              <a:ext uri="{FF2B5EF4-FFF2-40B4-BE49-F238E27FC236}">
                <a16:creationId xmlns:a16="http://schemas.microsoft.com/office/drawing/2014/main" id="{AC602B0E-81E6-4DAF-A136-8CC4D071CC21}"/>
              </a:ext>
            </a:extLst>
          </p:cNvPr>
          <p:cNvPicPr>
            <a:picLocks noChangeAspect="1"/>
          </p:cNvPicPr>
          <p:nvPr/>
        </p:nvPicPr>
        <p:blipFill rotWithShape="1">
          <a:blip r:embed="rId3"/>
          <a:srcRect l="69725" t="15528" b="39898"/>
          <a:stretch/>
        </p:blipFill>
        <p:spPr>
          <a:xfrm>
            <a:off x="9213541" y="2748937"/>
            <a:ext cx="2666261" cy="1935332"/>
          </a:xfrm>
          <a:prstGeom prst="rect">
            <a:avLst/>
          </a:prstGeom>
        </p:spPr>
      </p:pic>
      <p:pic>
        <p:nvPicPr>
          <p:cNvPr id="9" name="Picture 8">
            <a:extLst>
              <a:ext uri="{FF2B5EF4-FFF2-40B4-BE49-F238E27FC236}">
                <a16:creationId xmlns:a16="http://schemas.microsoft.com/office/drawing/2014/main" id="{AC888E42-1E13-48D4-8657-2D5FA3E70AD0}"/>
              </a:ext>
            </a:extLst>
          </p:cNvPr>
          <p:cNvPicPr>
            <a:picLocks noChangeAspect="1"/>
          </p:cNvPicPr>
          <p:nvPr/>
        </p:nvPicPr>
        <p:blipFill rotWithShape="1">
          <a:blip r:embed="rId3"/>
          <a:srcRect l="14685" t="12021" r="42876" b="5619"/>
          <a:stretch/>
        </p:blipFill>
        <p:spPr>
          <a:xfrm>
            <a:off x="5166805" y="1720529"/>
            <a:ext cx="4172503" cy="3992149"/>
          </a:xfrm>
          <a:prstGeom prst="rect">
            <a:avLst/>
          </a:prstGeom>
        </p:spPr>
      </p:pic>
      <p:sp>
        <p:nvSpPr>
          <p:cNvPr id="10" name="TextBox 9">
            <a:extLst>
              <a:ext uri="{FF2B5EF4-FFF2-40B4-BE49-F238E27FC236}">
                <a16:creationId xmlns:a16="http://schemas.microsoft.com/office/drawing/2014/main" id="{B3ED0D09-2B90-4DC7-85B1-68CC1D8FEA12}"/>
              </a:ext>
            </a:extLst>
          </p:cNvPr>
          <p:cNvSpPr txBox="1"/>
          <p:nvPr/>
        </p:nvSpPr>
        <p:spPr>
          <a:xfrm>
            <a:off x="7600765" y="1074198"/>
            <a:ext cx="3886940" cy="646331"/>
          </a:xfrm>
          <a:prstGeom prst="rect">
            <a:avLst/>
          </a:prstGeom>
          <a:noFill/>
        </p:spPr>
        <p:txBody>
          <a:bodyPr wrap="square" rtlCol="0">
            <a:spAutoFit/>
          </a:bodyPr>
          <a:lstStyle/>
          <a:p>
            <a:r>
              <a:rPr lang="en-US" dirty="0"/>
              <a:t>Top 10 Countries </a:t>
            </a:r>
            <a:r>
              <a:rPr lang="en-US"/>
              <a:t>of Origin </a:t>
            </a:r>
            <a:r>
              <a:rPr lang="en-US" dirty="0"/>
              <a:t>by Month</a:t>
            </a:r>
          </a:p>
          <a:p>
            <a:pPr algn="ctr"/>
            <a:r>
              <a:rPr lang="en-US" dirty="0"/>
              <a:t>(United Nations Dataset)</a:t>
            </a:r>
          </a:p>
        </p:txBody>
      </p:sp>
    </p:spTree>
    <p:extLst>
      <p:ext uri="{BB962C8B-B14F-4D97-AF65-F5344CB8AC3E}">
        <p14:creationId xmlns:p14="http://schemas.microsoft.com/office/powerpoint/2010/main" val="498744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CA2C36-AFBF-439B-AB7F-7103AA85D2AF}"/>
              </a:ext>
            </a:extLst>
          </p:cNvPr>
          <p:cNvPicPr>
            <a:picLocks noChangeAspect="1"/>
          </p:cNvPicPr>
          <p:nvPr/>
        </p:nvPicPr>
        <p:blipFill>
          <a:blip r:embed="rId2"/>
          <a:stretch>
            <a:fillRect/>
          </a:stretch>
        </p:blipFill>
        <p:spPr>
          <a:xfrm>
            <a:off x="112712" y="1120665"/>
            <a:ext cx="5983288" cy="2881584"/>
          </a:xfrm>
          <a:prstGeom prst="rect">
            <a:avLst/>
          </a:prstGeom>
        </p:spPr>
      </p:pic>
      <p:pic>
        <p:nvPicPr>
          <p:cNvPr id="8" name="Picture 7">
            <a:extLst>
              <a:ext uri="{FF2B5EF4-FFF2-40B4-BE49-F238E27FC236}">
                <a16:creationId xmlns:a16="http://schemas.microsoft.com/office/drawing/2014/main" id="{E03C13E9-209D-4592-9AD5-E2871E073949}"/>
              </a:ext>
            </a:extLst>
          </p:cNvPr>
          <p:cNvPicPr>
            <a:picLocks noChangeAspect="1"/>
          </p:cNvPicPr>
          <p:nvPr/>
        </p:nvPicPr>
        <p:blipFill>
          <a:blip r:embed="rId3"/>
          <a:stretch>
            <a:fillRect/>
          </a:stretch>
        </p:blipFill>
        <p:spPr>
          <a:xfrm>
            <a:off x="328737" y="3744796"/>
            <a:ext cx="5241275" cy="2977997"/>
          </a:xfrm>
          <a:prstGeom prst="rect">
            <a:avLst/>
          </a:prstGeom>
        </p:spPr>
      </p:pic>
      <p:pic>
        <p:nvPicPr>
          <p:cNvPr id="10" name="Picture 9">
            <a:extLst>
              <a:ext uri="{FF2B5EF4-FFF2-40B4-BE49-F238E27FC236}">
                <a16:creationId xmlns:a16="http://schemas.microsoft.com/office/drawing/2014/main" id="{A8E1FE75-57D3-4F4C-8619-E128A1AA59E4}"/>
              </a:ext>
            </a:extLst>
          </p:cNvPr>
          <p:cNvPicPr>
            <a:picLocks noChangeAspect="1"/>
          </p:cNvPicPr>
          <p:nvPr/>
        </p:nvPicPr>
        <p:blipFill>
          <a:blip r:embed="rId4"/>
          <a:stretch>
            <a:fillRect/>
          </a:stretch>
        </p:blipFill>
        <p:spPr>
          <a:xfrm>
            <a:off x="6503987" y="915875"/>
            <a:ext cx="4804069" cy="2828921"/>
          </a:xfrm>
          <a:prstGeom prst="rect">
            <a:avLst/>
          </a:prstGeom>
        </p:spPr>
      </p:pic>
      <p:pic>
        <p:nvPicPr>
          <p:cNvPr id="12" name="Picture 11">
            <a:extLst>
              <a:ext uri="{FF2B5EF4-FFF2-40B4-BE49-F238E27FC236}">
                <a16:creationId xmlns:a16="http://schemas.microsoft.com/office/drawing/2014/main" id="{BEE45B81-F8EC-4B6C-88C0-9F118ECCCF59}"/>
              </a:ext>
            </a:extLst>
          </p:cNvPr>
          <p:cNvPicPr>
            <a:picLocks noChangeAspect="1"/>
          </p:cNvPicPr>
          <p:nvPr/>
        </p:nvPicPr>
        <p:blipFill>
          <a:blip r:embed="rId5"/>
          <a:stretch>
            <a:fillRect/>
          </a:stretch>
        </p:blipFill>
        <p:spPr>
          <a:xfrm>
            <a:off x="6395375" y="3530456"/>
            <a:ext cx="5157925" cy="3192337"/>
          </a:xfrm>
          <a:prstGeom prst="rect">
            <a:avLst/>
          </a:prstGeom>
        </p:spPr>
      </p:pic>
      <p:sp>
        <p:nvSpPr>
          <p:cNvPr id="13" name="TextBox 12">
            <a:extLst>
              <a:ext uri="{FF2B5EF4-FFF2-40B4-BE49-F238E27FC236}">
                <a16:creationId xmlns:a16="http://schemas.microsoft.com/office/drawing/2014/main" id="{4FC5536B-A79E-4D4B-810B-74EFE84EE1ED}"/>
              </a:ext>
            </a:extLst>
          </p:cNvPr>
          <p:cNvSpPr txBox="1"/>
          <p:nvPr/>
        </p:nvSpPr>
        <p:spPr>
          <a:xfrm>
            <a:off x="550416" y="701086"/>
            <a:ext cx="4021584" cy="646331"/>
          </a:xfrm>
          <a:prstGeom prst="rect">
            <a:avLst/>
          </a:prstGeom>
          <a:noFill/>
        </p:spPr>
        <p:txBody>
          <a:bodyPr wrap="square" rtlCol="0">
            <a:spAutoFit/>
          </a:bodyPr>
          <a:lstStyle/>
          <a:p>
            <a:pPr algn="ctr"/>
            <a:r>
              <a:rPr lang="en-US" dirty="0"/>
              <a:t>Afghanistan – Top 10 Countries of Asylum and Top 10 Years of Emigration</a:t>
            </a:r>
          </a:p>
        </p:txBody>
      </p:sp>
      <p:sp>
        <p:nvSpPr>
          <p:cNvPr id="14" name="TextBox 13">
            <a:extLst>
              <a:ext uri="{FF2B5EF4-FFF2-40B4-BE49-F238E27FC236}">
                <a16:creationId xmlns:a16="http://schemas.microsoft.com/office/drawing/2014/main" id="{EF4DC0BE-B073-4377-B4B9-54D9C84B5E60}"/>
              </a:ext>
            </a:extLst>
          </p:cNvPr>
          <p:cNvSpPr txBox="1"/>
          <p:nvPr/>
        </p:nvSpPr>
        <p:spPr>
          <a:xfrm>
            <a:off x="7192393" y="592709"/>
            <a:ext cx="4021584" cy="646331"/>
          </a:xfrm>
          <a:prstGeom prst="rect">
            <a:avLst/>
          </a:prstGeom>
          <a:noFill/>
        </p:spPr>
        <p:txBody>
          <a:bodyPr wrap="square" rtlCol="0">
            <a:spAutoFit/>
          </a:bodyPr>
          <a:lstStyle/>
          <a:p>
            <a:pPr algn="ctr"/>
            <a:r>
              <a:rPr lang="en-US" dirty="0"/>
              <a:t>Syria – Top 10 Countries of Asylum and Top 10 Years of Emigration</a:t>
            </a:r>
          </a:p>
        </p:txBody>
      </p:sp>
    </p:spTree>
    <p:extLst>
      <p:ext uri="{BB962C8B-B14F-4D97-AF65-F5344CB8AC3E}">
        <p14:creationId xmlns:p14="http://schemas.microsoft.com/office/powerpoint/2010/main" val="4282735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67BD3-6452-452B-BD94-2F2424AED255}"/>
              </a:ext>
            </a:extLst>
          </p:cNvPr>
          <p:cNvSpPr>
            <a:spLocks noGrp="1"/>
          </p:cNvSpPr>
          <p:nvPr>
            <p:ph type="title"/>
          </p:nvPr>
        </p:nvSpPr>
        <p:spPr/>
        <p:txBody>
          <a:bodyPr/>
          <a:lstStyle/>
          <a:p>
            <a:r>
              <a:rPr lang="en-US" dirty="0"/>
              <a:t>Top Ten years with the highest Number of refugee Traffic </a:t>
            </a:r>
          </a:p>
        </p:txBody>
      </p:sp>
      <p:pic>
        <p:nvPicPr>
          <p:cNvPr id="4" name="Picture 3">
            <a:extLst>
              <a:ext uri="{FF2B5EF4-FFF2-40B4-BE49-F238E27FC236}">
                <a16:creationId xmlns:a16="http://schemas.microsoft.com/office/drawing/2014/main" id="{419D4FE0-BA68-48A2-BBCA-E1983D30CD96}"/>
              </a:ext>
            </a:extLst>
          </p:cNvPr>
          <p:cNvPicPr>
            <a:picLocks noChangeAspect="1"/>
          </p:cNvPicPr>
          <p:nvPr/>
        </p:nvPicPr>
        <p:blipFill>
          <a:blip r:embed="rId2"/>
          <a:stretch>
            <a:fillRect/>
          </a:stretch>
        </p:blipFill>
        <p:spPr>
          <a:xfrm>
            <a:off x="2685253" y="2197136"/>
            <a:ext cx="7311004" cy="4530071"/>
          </a:xfrm>
          <a:prstGeom prst="rect">
            <a:avLst/>
          </a:prstGeom>
        </p:spPr>
      </p:pic>
    </p:spTree>
    <p:extLst>
      <p:ext uri="{BB962C8B-B14F-4D97-AF65-F5344CB8AC3E}">
        <p14:creationId xmlns:p14="http://schemas.microsoft.com/office/powerpoint/2010/main" val="356672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6FDF1-4981-4FAB-B844-4FA063D153C2}"/>
              </a:ext>
            </a:extLst>
          </p:cNvPr>
          <p:cNvSpPr>
            <a:spLocks noGrp="1"/>
          </p:cNvSpPr>
          <p:nvPr>
            <p:ph type="title"/>
          </p:nvPr>
        </p:nvSpPr>
        <p:spPr/>
        <p:txBody>
          <a:bodyPr/>
          <a:lstStyle/>
          <a:p>
            <a:r>
              <a:rPr lang="en-US" dirty="0"/>
              <a:t>Centroid Analysis</a:t>
            </a:r>
          </a:p>
        </p:txBody>
      </p:sp>
      <p:sp>
        <p:nvSpPr>
          <p:cNvPr id="3" name="Content Placeholder 2">
            <a:extLst>
              <a:ext uri="{FF2B5EF4-FFF2-40B4-BE49-F238E27FC236}">
                <a16:creationId xmlns:a16="http://schemas.microsoft.com/office/drawing/2014/main" id="{5074ED29-D06B-4F0C-A070-BB9BB13BB28B}"/>
              </a:ext>
            </a:extLst>
          </p:cNvPr>
          <p:cNvSpPr>
            <a:spLocks noGrp="1"/>
          </p:cNvSpPr>
          <p:nvPr>
            <p:ph idx="1"/>
          </p:nvPr>
        </p:nvSpPr>
        <p:spPr/>
        <p:txBody>
          <a:bodyPr/>
          <a:lstStyle/>
          <a:p>
            <a:r>
              <a:rPr lang="en-US" dirty="0"/>
              <a:t>Maps the path from country of origin to country of asylum based on country centroids</a:t>
            </a:r>
          </a:p>
          <a:p>
            <a:r>
              <a:rPr lang="en-US" dirty="0"/>
              <a:t>Model for 2015 </a:t>
            </a:r>
          </a:p>
          <a:p>
            <a:r>
              <a:rPr lang="en-US" dirty="0"/>
              <a:t>Most heavily trafficked year</a:t>
            </a:r>
          </a:p>
          <a:p>
            <a:pPr lvl="1"/>
            <a:r>
              <a:rPr lang="en-US" dirty="0"/>
              <a:t>Models can be developed for other years as well </a:t>
            </a:r>
          </a:p>
        </p:txBody>
      </p:sp>
    </p:spTree>
    <p:extLst>
      <p:ext uri="{BB962C8B-B14F-4D97-AF65-F5344CB8AC3E}">
        <p14:creationId xmlns:p14="http://schemas.microsoft.com/office/powerpoint/2010/main" val="1184045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docProps/app.xml><?xml version="1.0" encoding="utf-8"?>
<Properties xmlns="http://schemas.openxmlformats.org/officeDocument/2006/extended-properties" xmlns:vt="http://schemas.openxmlformats.org/officeDocument/2006/docPropsVTypes">
  <Template>TM03457464[[fn=Dividend]]</Template>
  <TotalTime>401</TotalTime>
  <Words>875</Words>
  <Application>Microsoft Office PowerPoint</Application>
  <PresentationFormat>Widescreen</PresentationFormat>
  <Paragraphs>97</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Gill Sans MT</vt:lpstr>
      <vt:lpstr>Wingdings 2</vt:lpstr>
      <vt:lpstr>Dividend</vt:lpstr>
      <vt:lpstr>World Refugee Forecast</vt:lpstr>
      <vt:lpstr>Purpose</vt:lpstr>
      <vt:lpstr>Goals accomplished</vt:lpstr>
      <vt:lpstr>Data sets</vt:lpstr>
      <vt:lpstr>Refugee Data: Initial Impressions </vt:lpstr>
      <vt:lpstr>PowerPoint Presentation</vt:lpstr>
      <vt:lpstr>PowerPoint Presentation</vt:lpstr>
      <vt:lpstr>Top Ten years with the highest Number of refugee Traffic </vt:lpstr>
      <vt:lpstr>Centroid Analysis</vt:lpstr>
      <vt:lpstr>Centroid analysis: 2015</vt:lpstr>
      <vt:lpstr>Divergence of mean </vt:lpstr>
      <vt:lpstr>        Divergence of mean  Afghanistan            iraq</vt:lpstr>
      <vt:lpstr>Ness index</vt:lpstr>
      <vt:lpstr>PowerPoint Presentation</vt:lpstr>
      <vt:lpstr>PowerPoint Presentation</vt:lpstr>
      <vt:lpstr>PowerPoint Presentation</vt:lpstr>
      <vt:lpstr>PowerPoint Presentation</vt:lpstr>
      <vt:lpstr>PowerPoint Presentation</vt:lpstr>
      <vt:lpstr>PowerPoint Presentation</vt:lpstr>
      <vt:lpstr>Linear regression</vt:lpstr>
      <vt:lpstr>Food Deficit: Mexico, Armenia, Sri Lanka</vt:lpstr>
      <vt:lpstr>Food Deficit: Afghanistan and Iraq</vt:lpstr>
      <vt:lpstr>GDP: Afghanistan and Iraq</vt:lpstr>
      <vt:lpstr>Machine Learning</vt:lpstr>
      <vt:lpstr>Kneighbors Classifier</vt:lpstr>
      <vt:lpstr>PowerPoint Presentation</vt:lpstr>
      <vt:lpstr>Validation curve</vt:lpstr>
      <vt:lpstr>Learning Curve</vt:lpstr>
      <vt:lpstr>In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Refugee Forecast</dc:title>
  <dc:creator>Ashley Overman</dc:creator>
  <cp:lastModifiedBy>Ashley Overman</cp:lastModifiedBy>
  <cp:revision>147</cp:revision>
  <dcterms:created xsi:type="dcterms:W3CDTF">2017-11-27T02:22:50Z</dcterms:created>
  <dcterms:modified xsi:type="dcterms:W3CDTF">2017-12-01T19:53:14Z</dcterms:modified>
</cp:coreProperties>
</file>